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2" r:id="rId4"/>
    <p:sldId id="264" r:id="rId5"/>
    <p:sldId id="265" r:id="rId6"/>
    <p:sldId id="266" r:id="rId7"/>
    <p:sldId id="279" r:id="rId8"/>
    <p:sldId id="260" r:id="rId9"/>
    <p:sldId id="262" r:id="rId10"/>
    <p:sldId id="263" r:id="rId11"/>
    <p:sldId id="267" r:id="rId12"/>
    <p:sldId id="271" r:id="rId13"/>
    <p:sldId id="269" r:id="rId14"/>
    <p:sldId id="270" r:id="rId15"/>
    <p:sldId id="275" r:id="rId16"/>
    <p:sldId id="274" r:id="rId17"/>
    <p:sldId id="276" r:id="rId18"/>
    <p:sldId id="27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ctr">
              <a:buNone/>
            </a:pPr>
            <a:r>
              <a:rPr lang="kk-KZ" b="1" dirty="0" smtClean="0">
                <a:latin typeface="Times New Roman" panose="02020603050405020304" pitchFamily="18" charset="0"/>
                <a:cs typeface="Times New Roman" panose="02020603050405020304" pitchFamily="18" charset="0"/>
              </a:rPr>
              <a:t>9-дәріс </a:t>
            </a:r>
            <a:endParaRPr lang="ru-RU" b="1" dirty="0" smtClean="0">
              <a:latin typeface="Times New Roman" panose="02020603050405020304" pitchFamily="18" charset="0"/>
              <a:cs typeface="Times New Roman" panose="02020603050405020304" pitchFamily="18" charset="0"/>
            </a:endParaRPr>
          </a:p>
          <a:p>
            <a:pPr marL="0" indent="0" algn="ctr">
              <a:buNone/>
            </a:pPr>
            <a:r>
              <a:rPr lang="ru-RU" b="1" dirty="0" err="1" smtClean="0">
                <a:latin typeface="Times New Roman" panose="02020603050405020304" pitchFamily="18" charset="0"/>
                <a:cs typeface="Times New Roman" panose="02020603050405020304" pitchFamily="18" charset="0"/>
              </a:rPr>
              <a:t>Қосылған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құн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салығын</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қаржылық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институттардың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төлеу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ерекшеліктері</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169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62500" lnSpcReduction="20000"/>
          </a:bodyPr>
          <a:lstStyle/>
          <a:p>
            <a:r>
              <a:rPr lang="ru-RU" dirty="0"/>
              <a:t>ҚҚС </a:t>
            </a:r>
            <a:r>
              <a:rPr lang="ru-RU" dirty="0" err="1"/>
              <a:t>бойынша</a:t>
            </a:r>
            <a:r>
              <a:rPr lang="ru-RU" dirty="0"/>
              <a:t> </a:t>
            </a:r>
            <a:r>
              <a:rPr lang="ru-RU" dirty="0" err="1"/>
              <a:t>тіркеу</a:t>
            </a:r>
            <a:r>
              <a:rPr lang="ru-RU" dirty="0"/>
              <a:t> </a:t>
            </a:r>
            <a:r>
              <a:rPr lang="ru-RU" dirty="0" err="1"/>
              <a:t>міндетті</a:t>
            </a:r>
            <a:r>
              <a:rPr lang="ru-RU" dirty="0"/>
              <a:t> </a:t>
            </a:r>
            <a:r>
              <a:rPr lang="ru-RU" dirty="0" err="1"/>
              <a:t>немесе</a:t>
            </a:r>
            <a:r>
              <a:rPr lang="ru-RU" dirty="0"/>
              <a:t> </a:t>
            </a:r>
            <a:r>
              <a:rPr lang="ru-RU" dirty="0" err="1"/>
              <a:t>ерікті</a:t>
            </a:r>
            <a:r>
              <a:rPr lang="ru-RU" dirty="0"/>
              <a:t> </a:t>
            </a:r>
            <a:r>
              <a:rPr lang="ru-RU" dirty="0" err="1"/>
              <a:t>болуы</a:t>
            </a:r>
            <a:r>
              <a:rPr lang="ru-RU" dirty="0"/>
              <a:t> </a:t>
            </a:r>
            <a:r>
              <a:rPr lang="ru-RU" dirty="0" err="1"/>
              <a:t>мүмкін</a:t>
            </a:r>
            <a:r>
              <a:rPr lang="ru-RU" dirty="0"/>
              <a:t>. </a:t>
            </a:r>
            <a:r>
              <a:rPr lang="ru-RU" dirty="0" err="1"/>
              <a:t>Қазақстан</a:t>
            </a:r>
            <a:r>
              <a:rPr lang="ru-RU" dirty="0"/>
              <a:t> </a:t>
            </a:r>
            <a:r>
              <a:rPr lang="ru-RU" dirty="0" err="1"/>
              <a:t>Республикасында</a:t>
            </a:r>
            <a:r>
              <a:rPr lang="ru-RU" dirty="0"/>
              <a:t> </a:t>
            </a:r>
            <a:r>
              <a:rPr lang="ru-RU" dirty="0" err="1"/>
              <a:t>қызметін</a:t>
            </a:r>
            <a:r>
              <a:rPr lang="ru-RU" dirty="0"/>
              <a:t> </a:t>
            </a:r>
            <a:r>
              <a:rPr lang="ru-RU" dirty="0" err="1"/>
              <a:t>жүзеге</a:t>
            </a:r>
            <a:r>
              <a:rPr lang="ru-RU" dirty="0"/>
              <a:t> </a:t>
            </a:r>
            <a:r>
              <a:rPr lang="ru-RU" dirty="0" err="1"/>
              <a:t>асыратын</a:t>
            </a:r>
            <a:r>
              <a:rPr lang="ru-RU" dirty="0"/>
              <a:t> </a:t>
            </a:r>
            <a:r>
              <a:rPr lang="ru-RU" dirty="0" err="1"/>
              <a:t>жеке</a:t>
            </a:r>
            <a:r>
              <a:rPr lang="ru-RU" dirty="0"/>
              <a:t> </a:t>
            </a:r>
            <a:r>
              <a:rPr lang="ru-RU" dirty="0" err="1"/>
              <a:t>кәсіпкерлер</a:t>
            </a:r>
            <a:r>
              <a:rPr lang="ru-RU" dirty="0"/>
              <a:t>, резидент </a:t>
            </a:r>
            <a:r>
              <a:rPr lang="ru-RU" dirty="0" err="1"/>
              <a:t>заңды</a:t>
            </a:r>
            <a:r>
              <a:rPr lang="ru-RU" dirty="0"/>
              <a:t> </a:t>
            </a:r>
            <a:r>
              <a:rPr lang="ru-RU" dirty="0" err="1"/>
              <a:t>тұлғалар</a:t>
            </a:r>
            <a:r>
              <a:rPr lang="ru-RU" dirty="0"/>
              <a:t>, резидент </a:t>
            </a:r>
            <a:r>
              <a:rPr lang="ru-RU" dirty="0" err="1"/>
              <a:t>еместер</a:t>
            </a:r>
            <a:r>
              <a:rPr lang="ru-RU" dirty="0"/>
              <a:t> </a:t>
            </a:r>
            <a:r>
              <a:rPr lang="ru-RU" dirty="0" err="1"/>
              <a:t>күнтізбелік</a:t>
            </a:r>
            <a:r>
              <a:rPr lang="ru-RU" dirty="0"/>
              <a:t> </a:t>
            </a:r>
            <a:r>
              <a:rPr lang="ru-RU" dirty="0" err="1"/>
              <a:t>жылдағы</a:t>
            </a:r>
            <a:r>
              <a:rPr lang="ru-RU" dirty="0"/>
              <a:t> </a:t>
            </a:r>
            <a:r>
              <a:rPr lang="ru-RU" dirty="0" err="1"/>
              <a:t>салық</a:t>
            </a:r>
            <a:r>
              <a:rPr lang="ru-RU" dirty="0"/>
              <a:t> </a:t>
            </a:r>
            <a:r>
              <a:rPr lang="ru-RU" dirty="0" err="1"/>
              <a:t>салынатын</a:t>
            </a:r>
            <a:r>
              <a:rPr lang="ru-RU" dirty="0"/>
              <a:t> </a:t>
            </a:r>
            <a:r>
              <a:rPr lang="ru-RU" dirty="0" err="1"/>
              <a:t>айналым</a:t>
            </a:r>
            <a:r>
              <a:rPr lang="ru-RU" dirty="0"/>
              <a:t> </a:t>
            </a:r>
            <a:r>
              <a:rPr lang="ru-RU" dirty="0" err="1"/>
              <a:t>мөлшері</a:t>
            </a:r>
            <a:r>
              <a:rPr lang="ru-RU" dirty="0"/>
              <a:t> 30 000 АЕК-</a:t>
            </a:r>
            <a:r>
              <a:rPr lang="ru-RU" dirty="0" err="1"/>
              <a:t>тен</a:t>
            </a:r>
            <a:r>
              <a:rPr lang="ru-RU" dirty="0"/>
              <a:t> </a:t>
            </a:r>
            <a:r>
              <a:rPr lang="ru-RU" dirty="0" err="1"/>
              <a:t>асатын</a:t>
            </a:r>
            <a:r>
              <a:rPr lang="ru-RU" dirty="0"/>
              <a:t> </a:t>
            </a:r>
            <a:r>
              <a:rPr lang="ru-RU" dirty="0" err="1"/>
              <a:t>болса</a:t>
            </a:r>
            <a:r>
              <a:rPr lang="ru-RU" dirty="0"/>
              <a:t>, </a:t>
            </a:r>
            <a:r>
              <a:rPr lang="ru-RU" dirty="0" err="1"/>
              <a:t>міндетті</a:t>
            </a:r>
            <a:r>
              <a:rPr lang="ru-RU" dirty="0"/>
              <a:t> </a:t>
            </a:r>
            <a:r>
              <a:rPr lang="ru-RU" dirty="0" err="1"/>
              <a:t>түрде</a:t>
            </a:r>
            <a:r>
              <a:rPr lang="ru-RU" dirty="0"/>
              <a:t> ҚҚС </a:t>
            </a:r>
            <a:r>
              <a:rPr lang="ru-RU" dirty="0" err="1"/>
              <a:t>бойынша</a:t>
            </a:r>
            <a:r>
              <a:rPr lang="ru-RU" dirty="0"/>
              <a:t> </a:t>
            </a:r>
            <a:r>
              <a:rPr lang="ru-RU" dirty="0" err="1"/>
              <a:t>тіркеу</a:t>
            </a:r>
            <a:r>
              <a:rPr lang="ru-RU" dirty="0"/>
              <a:t> </a:t>
            </a:r>
            <a:r>
              <a:rPr lang="ru-RU" dirty="0" err="1"/>
              <a:t>есебіне</a:t>
            </a:r>
            <a:r>
              <a:rPr lang="ru-RU" dirty="0"/>
              <a:t> </a:t>
            </a:r>
            <a:r>
              <a:rPr lang="ru-RU" dirty="0" err="1"/>
              <a:t>қоюға</a:t>
            </a:r>
            <a:r>
              <a:rPr lang="ru-RU" dirty="0"/>
              <a:t> </a:t>
            </a:r>
            <a:r>
              <a:rPr lang="ru-RU" dirty="0" err="1"/>
              <a:t>жатады</a:t>
            </a:r>
            <a:r>
              <a:rPr lang="ru-RU" dirty="0"/>
              <a:t>. </a:t>
            </a:r>
            <a:r>
              <a:rPr lang="ru-RU" dirty="0" err="1"/>
              <a:t>Ағымдағы</a:t>
            </a:r>
            <a:r>
              <a:rPr lang="ru-RU" dirty="0"/>
              <a:t> айда </a:t>
            </a:r>
            <a:r>
              <a:rPr lang="ru-RU" dirty="0" err="1"/>
              <a:t>салық</a:t>
            </a:r>
            <a:r>
              <a:rPr lang="ru-RU" dirty="0"/>
              <a:t> </a:t>
            </a:r>
            <a:r>
              <a:rPr lang="ru-RU" dirty="0" err="1"/>
              <a:t>салынатын</a:t>
            </a:r>
            <a:r>
              <a:rPr lang="ru-RU" dirty="0"/>
              <a:t> </a:t>
            </a:r>
            <a:r>
              <a:rPr lang="ru-RU" dirty="0" err="1"/>
              <a:t>айналым</a:t>
            </a:r>
            <a:r>
              <a:rPr lang="ru-RU" dirty="0"/>
              <a:t> 30 000 АЕК </a:t>
            </a:r>
            <a:r>
              <a:rPr lang="ru-RU" dirty="0" err="1"/>
              <a:t>асып</a:t>
            </a:r>
            <a:r>
              <a:rPr lang="ru-RU" dirty="0"/>
              <a:t> </a:t>
            </a:r>
            <a:r>
              <a:rPr lang="ru-RU" dirty="0" err="1"/>
              <a:t>кеткен</a:t>
            </a:r>
            <a:r>
              <a:rPr lang="ru-RU" dirty="0"/>
              <a:t> </a:t>
            </a:r>
            <a:r>
              <a:rPr lang="ru-RU" dirty="0" err="1"/>
              <a:t>жағдайда</a:t>
            </a:r>
            <a:r>
              <a:rPr lang="ru-RU" dirty="0"/>
              <a:t>, </a:t>
            </a:r>
            <a:r>
              <a:rPr lang="ru-RU" dirty="0" err="1"/>
              <a:t>жоғарыда</a:t>
            </a:r>
            <a:r>
              <a:rPr lang="ru-RU" dirty="0"/>
              <a:t> </a:t>
            </a:r>
            <a:r>
              <a:rPr lang="ru-RU" dirty="0" err="1"/>
              <a:t>аталған</a:t>
            </a:r>
            <a:r>
              <a:rPr lang="ru-RU" dirty="0"/>
              <a:t> </a:t>
            </a:r>
            <a:r>
              <a:rPr lang="ru-RU" dirty="0" err="1"/>
              <a:t>тұлғалар</a:t>
            </a:r>
            <a:r>
              <a:rPr lang="ru-RU" dirty="0"/>
              <a:t> </a:t>
            </a:r>
            <a:r>
              <a:rPr lang="ru-RU" dirty="0" err="1"/>
              <a:t>келесі</a:t>
            </a:r>
            <a:r>
              <a:rPr lang="ru-RU" dirty="0"/>
              <a:t> айда 10 </a:t>
            </a:r>
            <a:r>
              <a:rPr lang="ru-RU" dirty="0" err="1"/>
              <a:t>жұмыс</a:t>
            </a:r>
            <a:r>
              <a:rPr lang="ru-RU" dirty="0"/>
              <a:t> </a:t>
            </a:r>
            <a:r>
              <a:rPr lang="ru-RU" dirty="0" err="1"/>
              <a:t>күні</a:t>
            </a:r>
            <a:r>
              <a:rPr lang="ru-RU" dirty="0"/>
              <a:t> </a:t>
            </a:r>
            <a:r>
              <a:rPr lang="ru-RU" dirty="0" err="1"/>
              <a:t>ішінде</a:t>
            </a:r>
            <a:r>
              <a:rPr lang="ru-RU" dirty="0"/>
              <a:t> </a:t>
            </a:r>
            <a:r>
              <a:rPr lang="ru-RU" dirty="0" err="1"/>
              <a:t>салық</a:t>
            </a:r>
            <a:r>
              <a:rPr lang="ru-RU" dirty="0"/>
              <a:t> </a:t>
            </a:r>
            <a:r>
              <a:rPr lang="ru-RU" dirty="0" err="1"/>
              <a:t>органына</a:t>
            </a:r>
            <a:r>
              <a:rPr lang="ru-RU" dirty="0"/>
              <a:t> ҚҚС </a:t>
            </a:r>
            <a:r>
              <a:rPr lang="ru-RU" dirty="0" err="1"/>
              <a:t>есебіне</a:t>
            </a:r>
            <a:r>
              <a:rPr lang="ru-RU" dirty="0"/>
              <a:t> </a:t>
            </a:r>
            <a:r>
              <a:rPr lang="ru-RU" dirty="0" err="1"/>
              <a:t>қою</a:t>
            </a:r>
            <a:r>
              <a:rPr lang="ru-RU" dirty="0"/>
              <a:t> </a:t>
            </a:r>
            <a:r>
              <a:rPr lang="ru-RU" dirty="0" err="1"/>
              <a:t>үшін</a:t>
            </a:r>
            <a:r>
              <a:rPr lang="ru-RU" dirty="0"/>
              <a:t> </a:t>
            </a:r>
            <a:r>
              <a:rPr lang="ru-RU" dirty="0" err="1"/>
              <a:t>өтініш</a:t>
            </a:r>
            <a:r>
              <a:rPr lang="ru-RU" dirty="0"/>
              <a:t> </a:t>
            </a:r>
            <a:r>
              <a:rPr lang="ru-RU" dirty="0" err="1"/>
              <a:t>беруі</a:t>
            </a:r>
            <a:r>
              <a:rPr lang="ru-RU" dirty="0"/>
              <a:t> </a:t>
            </a:r>
            <a:r>
              <a:rPr lang="ru-RU" dirty="0" err="1"/>
              <a:t>қажет</a:t>
            </a:r>
            <a:r>
              <a:rPr lang="ru-RU" dirty="0"/>
              <a:t>. ҚҚС </a:t>
            </a:r>
            <a:r>
              <a:rPr lang="ru-RU" dirty="0" err="1"/>
              <a:t>бойынша</a:t>
            </a:r>
            <a:r>
              <a:rPr lang="ru-RU" dirty="0"/>
              <a:t> </a:t>
            </a:r>
            <a:r>
              <a:rPr lang="ru-RU" dirty="0" err="1"/>
              <a:t>міндетті</a:t>
            </a:r>
            <a:r>
              <a:rPr lang="ru-RU" dirty="0"/>
              <a:t> </a:t>
            </a:r>
            <a:r>
              <a:rPr lang="ru-RU" dirty="0" err="1"/>
              <a:t>тіркеуге</a:t>
            </a:r>
            <a:r>
              <a:rPr lang="ru-RU" dirty="0"/>
              <a:t> </a:t>
            </a:r>
            <a:r>
              <a:rPr lang="ru-RU" dirty="0" err="1"/>
              <a:t>жатпайтын</a:t>
            </a:r>
            <a:r>
              <a:rPr lang="ru-RU" dirty="0"/>
              <a:t> </a:t>
            </a:r>
            <a:r>
              <a:rPr lang="ru-RU" dirty="0" err="1"/>
              <a:t>тұлғалар</a:t>
            </a:r>
            <a:r>
              <a:rPr lang="ru-RU" dirty="0"/>
              <a:t> </a:t>
            </a:r>
            <a:r>
              <a:rPr lang="ru-RU" dirty="0" err="1"/>
              <a:t>салық</a:t>
            </a:r>
            <a:r>
              <a:rPr lang="ru-RU" dirty="0"/>
              <a:t> </a:t>
            </a:r>
            <a:r>
              <a:rPr lang="ru-RU" dirty="0" err="1"/>
              <a:t>органына</a:t>
            </a:r>
            <a:r>
              <a:rPr lang="ru-RU" dirty="0"/>
              <a:t> ҚҚС </a:t>
            </a:r>
            <a:r>
              <a:rPr lang="ru-RU" dirty="0" err="1"/>
              <a:t>бойынша</a:t>
            </a:r>
            <a:r>
              <a:rPr lang="ru-RU" dirty="0"/>
              <a:t> </a:t>
            </a:r>
            <a:r>
              <a:rPr lang="ru-RU" dirty="0" err="1"/>
              <a:t>ерікті</a:t>
            </a:r>
            <a:r>
              <a:rPr lang="ru-RU" dirty="0"/>
              <a:t> </a:t>
            </a:r>
            <a:r>
              <a:rPr lang="ru-RU" dirty="0" err="1"/>
              <a:t>есепке</a:t>
            </a:r>
            <a:r>
              <a:rPr lang="ru-RU" dirty="0"/>
              <a:t> </a:t>
            </a:r>
            <a:r>
              <a:rPr lang="ru-RU" dirty="0" err="1"/>
              <a:t>қою</a:t>
            </a:r>
            <a:r>
              <a:rPr lang="ru-RU" dirty="0"/>
              <a:t> </a:t>
            </a:r>
            <a:r>
              <a:rPr lang="ru-RU" dirty="0" err="1"/>
              <a:t>туралы</a:t>
            </a:r>
            <a:r>
              <a:rPr lang="ru-RU" dirty="0"/>
              <a:t> </a:t>
            </a:r>
            <a:r>
              <a:rPr lang="ru-RU" dirty="0" err="1"/>
              <a:t>өтініш</a:t>
            </a:r>
            <a:r>
              <a:rPr lang="ru-RU" dirty="0"/>
              <a:t> </a:t>
            </a:r>
            <a:r>
              <a:rPr lang="ru-RU" dirty="0" err="1"/>
              <a:t>беруге</a:t>
            </a:r>
            <a:r>
              <a:rPr lang="ru-RU" dirty="0"/>
              <a:t> </a:t>
            </a:r>
            <a:r>
              <a:rPr lang="ru-RU" dirty="0" err="1"/>
              <a:t>құқылы</a:t>
            </a:r>
            <a:r>
              <a:rPr lang="ru-RU" dirty="0"/>
              <a:t>. </a:t>
            </a:r>
            <a:endParaRPr lang="ru-RU" dirty="0" smtClean="0"/>
          </a:p>
          <a:p>
            <a:r>
              <a:rPr lang="kk-KZ" dirty="0" smtClean="0"/>
              <a:t>30 000*2917</a:t>
            </a:r>
            <a:r>
              <a:rPr lang="ru-RU" dirty="0"/>
              <a:t> = </a:t>
            </a:r>
            <a:r>
              <a:rPr lang="en-US" dirty="0" smtClean="0"/>
              <a:t>87 510 000 </a:t>
            </a:r>
            <a:r>
              <a:rPr lang="kk-KZ" dirty="0" smtClean="0"/>
              <a:t>тг</a:t>
            </a:r>
            <a:endParaRPr lang="ru-RU" dirty="0" smtClean="0"/>
          </a:p>
          <a:p>
            <a:r>
              <a:rPr lang="ru-RU" dirty="0" err="1" smtClean="0"/>
              <a:t>Ағымдағы</a:t>
            </a:r>
            <a:r>
              <a:rPr lang="ru-RU" dirty="0" smtClean="0"/>
              <a:t> </a:t>
            </a:r>
            <a:r>
              <a:rPr lang="ru-RU" dirty="0"/>
              <a:t>айда </a:t>
            </a:r>
            <a:r>
              <a:rPr lang="ru-RU" dirty="0" err="1"/>
              <a:t>өтініш</a:t>
            </a:r>
            <a:r>
              <a:rPr lang="ru-RU" dirty="0"/>
              <a:t> </a:t>
            </a:r>
            <a:r>
              <a:rPr lang="ru-RU" dirty="0" err="1"/>
              <a:t>берген</a:t>
            </a:r>
            <a:r>
              <a:rPr lang="ru-RU" dirty="0"/>
              <a:t> </a:t>
            </a:r>
            <a:r>
              <a:rPr lang="ru-RU" dirty="0" err="1"/>
              <a:t>кезде</a:t>
            </a:r>
            <a:r>
              <a:rPr lang="ru-RU" dirty="0"/>
              <a:t> </a:t>
            </a:r>
            <a:r>
              <a:rPr lang="ru-RU" dirty="0" err="1"/>
              <a:t>тұлғалар</a:t>
            </a:r>
            <a:r>
              <a:rPr lang="ru-RU" dirty="0"/>
              <a:t> </a:t>
            </a:r>
            <a:r>
              <a:rPr lang="ru-RU" dirty="0" err="1"/>
              <a:t>келесі</a:t>
            </a:r>
            <a:r>
              <a:rPr lang="ru-RU" dirty="0"/>
              <a:t> </a:t>
            </a:r>
            <a:r>
              <a:rPr lang="ru-RU" dirty="0" err="1"/>
              <a:t>айдың</a:t>
            </a:r>
            <a:r>
              <a:rPr lang="ru-RU" dirty="0"/>
              <a:t> </a:t>
            </a:r>
            <a:r>
              <a:rPr lang="ru-RU" dirty="0" err="1"/>
              <a:t>бірінші</a:t>
            </a:r>
            <a:r>
              <a:rPr lang="ru-RU" dirty="0"/>
              <a:t> </a:t>
            </a:r>
            <a:r>
              <a:rPr lang="ru-RU" dirty="0" err="1"/>
              <a:t>күнінен</a:t>
            </a:r>
            <a:r>
              <a:rPr lang="ru-RU" dirty="0"/>
              <a:t> </a:t>
            </a:r>
            <a:r>
              <a:rPr lang="ru-RU" dirty="0" err="1"/>
              <a:t>бастап</a:t>
            </a:r>
            <a:r>
              <a:rPr lang="ru-RU" dirty="0"/>
              <a:t> ҚҚС </a:t>
            </a:r>
            <a:r>
              <a:rPr lang="ru-RU" dirty="0" err="1"/>
              <a:t>төлеушілерге</a:t>
            </a:r>
            <a:r>
              <a:rPr lang="ru-RU" dirty="0"/>
              <a:t> </a:t>
            </a:r>
            <a:r>
              <a:rPr lang="ru-RU" dirty="0" err="1"/>
              <a:t>айналады</a:t>
            </a:r>
            <a:r>
              <a:rPr lang="ru-RU" dirty="0"/>
              <a:t>. </a:t>
            </a:r>
            <a:endParaRPr lang="ru-RU" dirty="0" smtClean="0"/>
          </a:p>
          <a:p>
            <a:r>
              <a:rPr lang="ru-RU" dirty="0" err="1" smtClean="0"/>
              <a:t>Бұл</a:t>
            </a:r>
            <a:r>
              <a:rPr lang="ru-RU" dirty="0" smtClean="0"/>
              <a:t> </a:t>
            </a:r>
            <a:r>
              <a:rPr lang="ru-RU" dirty="0" err="1"/>
              <a:t>ретте</a:t>
            </a:r>
            <a:r>
              <a:rPr lang="ru-RU" dirty="0"/>
              <a:t> </a:t>
            </a:r>
            <a:r>
              <a:rPr lang="ru-RU" dirty="0" err="1"/>
              <a:t>олардың</a:t>
            </a:r>
            <a:r>
              <a:rPr lang="ru-RU" dirty="0"/>
              <a:t> ҚҚС </a:t>
            </a:r>
            <a:r>
              <a:rPr lang="ru-RU" dirty="0" err="1"/>
              <a:t>бойынша</a:t>
            </a:r>
            <a:r>
              <a:rPr lang="ru-RU" dirty="0"/>
              <a:t> </a:t>
            </a:r>
            <a:r>
              <a:rPr lang="ru-RU" dirty="0" err="1"/>
              <a:t>өз</a:t>
            </a:r>
            <a:r>
              <a:rPr lang="ru-RU" dirty="0"/>
              <a:t> </a:t>
            </a:r>
            <a:r>
              <a:rPr lang="ru-RU" dirty="0" err="1"/>
              <a:t>еркімен</a:t>
            </a:r>
            <a:r>
              <a:rPr lang="ru-RU" dirty="0"/>
              <a:t> </a:t>
            </a:r>
            <a:r>
              <a:rPr lang="ru-RU" dirty="0" err="1"/>
              <a:t>тіркелуге</a:t>
            </a:r>
            <a:r>
              <a:rPr lang="ru-RU" dirty="0"/>
              <a:t> </a:t>
            </a:r>
            <a:r>
              <a:rPr lang="ru-RU" dirty="0" err="1"/>
              <a:t>құқығы</a:t>
            </a:r>
            <a:r>
              <a:rPr lang="ru-RU" dirty="0"/>
              <a:t> </a:t>
            </a:r>
            <a:r>
              <a:rPr lang="ru-RU" dirty="0" err="1"/>
              <a:t>жоқ</a:t>
            </a:r>
            <a:r>
              <a:rPr lang="ru-RU" dirty="0"/>
              <a:t>: </a:t>
            </a:r>
            <a:r>
              <a:rPr lang="ru-RU" dirty="0" err="1"/>
              <a:t>жеке</a:t>
            </a:r>
            <a:r>
              <a:rPr lang="ru-RU" dirty="0"/>
              <a:t> </a:t>
            </a:r>
            <a:r>
              <a:rPr lang="ru-RU" dirty="0" err="1"/>
              <a:t>кәсіпкер</a:t>
            </a:r>
            <a:r>
              <a:rPr lang="ru-RU" dirty="0"/>
              <a:t> </a:t>
            </a:r>
            <a:r>
              <a:rPr lang="ru-RU" dirty="0" err="1"/>
              <a:t>болып</a:t>
            </a:r>
            <a:r>
              <a:rPr lang="ru-RU" dirty="0"/>
              <a:t> </a:t>
            </a:r>
            <a:r>
              <a:rPr lang="ru-RU" dirty="0" err="1"/>
              <a:t>табылмайтын</a:t>
            </a:r>
            <a:r>
              <a:rPr lang="ru-RU" dirty="0"/>
              <a:t> </a:t>
            </a:r>
            <a:r>
              <a:rPr lang="ru-RU" dirty="0" err="1"/>
              <a:t>жеке</a:t>
            </a:r>
            <a:r>
              <a:rPr lang="ru-RU" dirty="0"/>
              <a:t> </a:t>
            </a:r>
            <a:r>
              <a:rPr lang="ru-RU" dirty="0" err="1"/>
              <a:t>тұлғалар</a:t>
            </a:r>
            <a:r>
              <a:rPr lang="ru-RU" dirty="0"/>
              <a:t>; </a:t>
            </a:r>
            <a:r>
              <a:rPr lang="ru-RU" dirty="0" err="1"/>
              <a:t>мемлекеттік</a:t>
            </a:r>
            <a:r>
              <a:rPr lang="ru-RU" dirty="0"/>
              <a:t> </a:t>
            </a:r>
            <a:r>
              <a:rPr lang="ru-RU" dirty="0" err="1"/>
              <a:t>мекемелер</a:t>
            </a:r>
            <a:r>
              <a:rPr lang="ru-RU" dirty="0"/>
              <a:t>; </a:t>
            </a:r>
            <a:r>
              <a:rPr lang="ru-RU" dirty="0" err="1"/>
              <a:t>Қазақстан</a:t>
            </a:r>
            <a:r>
              <a:rPr lang="ru-RU" dirty="0"/>
              <a:t> </a:t>
            </a:r>
            <a:r>
              <a:rPr lang="ru-RU" dirty="0" err="1"/>
              <a:t>Республикасында</a:t>
            </a:r>
            <a:r>
              <a:rPr lang="ru-RU" dirty="0"/>
              <a:t> </a:t>
            </a:r>
            <a:r>
              <a:rPr lang="ru-RU" dirty="0" err="1"/>
              <a:t>қызметін</a:t>
            </a:r>
            <a:r>
              <a:rPr lang="ru-RU" dirty="0"/>
              <a:t> филиал, </a:t>
            </a:r>
            <a:r>
              <a:rPr lang="ru-RU" dirty="0" err="1"/>
              <a:t>өкілдік</a:t>
            </a:r>
            <a:r>
              <a:rPr lang="ru-RU" dirty="0"/>
              <a:t> </a:t>
            </a:r>
            <a:r>
              <a:rPr lang="ru-RU" dirty="0" err="1"/>
              <a:t>арқылы</a:t>
            </a:r>
            <a:r>
              <a:rPr lang="ru-RU" dirty="0"/>
              <a:t> </a:t>
            </a:r>
            <a:r>
              <a:rPr lang="ru-RU" dirty="0" err="1"/>
              <a:t>жүзеге</a:t>
            </a:r>
            <a:r>
              <a:rPr lang="ru-RU" dirty="0"/>
              <a:t> </a:t>
            </a:r>
            <a:r>
              <a:rPr lang="ru-RU" dirty="0" err="1"/>
              <a:t>асырмайтын</a:t>
            </a:r>
            <a:r>
              <a:rPr lang="ru-RU" dirty="0"/>
              <a:t> резидент </a:t>
            </a:r>
            <a:r>
              <a:rPr lang="ru-RU" dirty="0" err="1"/>
              <a:t>еместер</a:t>
            </a:r>
            <a:r>
              <a:rPr lang="ru-RU" dirty="0"/>
              <a:t>; резидент </a:t>
            </a:r>
            <a:r>
              <a:rPr lang="ru-RU" dirty="0" err="1"/>
              <a:t>заңды</a:t>
            </a:r>
            <a:r>
              <a:rPr lang="ru-RU" dirty="0"/>
              <a:t> </a:t>
            </a:r>
            <a:r>
              <a:rPr lang="ru-RU" dirty="0" err="1"/>
              <a:t>тұлғалардың</a:t>
            </a:r>
            <a:r>
              <a:rPr lang="ru-RU" dirty="0"/>
              <a:t> </a:t>
            </a:r>
            <a:r>
              <a:rPr lang="ru-RU" dirty="0" err="1"/>
              <a:t>құрылымдық</a:t>
            </a:r>
            <a:r>
              <a:rPr lang="ru-RU" dirty="0"/>
              <a:t> </a:t>
            </a:r>
            <a:r>
              <a:rPr lang="ru-RU" dirty="0" err="1"/>
              <a:t>бөлімшелері</a:t>
            </a:r>
            <a:r>
              <a:rPr lang="ru-RU" dirty="0"/>
              <a:t>; </a:t>
            </a:r>
            <a:r>
              <a:rPr lang="ru-RU" dirty="0" err="1"/>
              <a:t>Қазақстан</a:t>
            </a:r>
            <a:r>
              <a:rPr lang="ru-RU" dirty="0"/>
              <a:t> </a:t>
            </a:r>
            <a:r>
              <a:rPr lang="ru-RU" dirty="0" err="1"/>
              <a:t>Республикасы</a:t>
            </a:r>
            <a:r>
              <a:rPr lang="ru-RU" dirty="0"/>
              <a:t> </a:t>
            </a:r>
            <a:r>
              <a:rPr lang="ru-RU" dirty="0" err="1"/>
              <a:t>Салық</a:t>
            </a:r>
            <a:r>
              <a:rPr lang="ru-RU" dirty="0"/>
              <a:t> </a:t>
            </a:r>
            <a:r>
              <a:rPr lang="ru-RU" dirty="0" err="1"/>
              <a:t>кодексінің</a:t>
            </a:r>
            <a:r>
              <a:rPr lang="ru-RU" dirty="0"/>
              <a:t> 534-бабында </a:t>
            </a:r>
            <a:r>
              <a:rPr lang="ru-RU" dirty="0" err="1"/>
              <a:t>көрсетілген</a:t>
            </a:r>
            <a:r>
              <a:rPr lang="ru-RU" dirty="0"/>
              <a:t> </a:t>
            </a:r>
            <a:r>
              <a:rPr lang="ru-RU" dirty="0" err="1"/>
              <a:t>өзге</a:t>
            </a:r>
            <a:r>
              <a:rPr lang="ru-RU" dirty="0"/>
              <a:t> де </a:t>
            </a:r>
            <a:r>
              <a:rPr lang="ru-RU" dirty="0" err="1"/>
              <a:t>тұлғалар</a:t>
            </a:r>
            <a:r>
              <a:rPr lang="ru-RU" dirty="0"/>
              <a:t>.</a:t>
            </a:r>
          </a:p>
        </p:txBody>
      </p:sp>
    </p:spTree>
    <p:extLst>
      <p:ext uri="{BB962C8B-B14F-4D97-AF65-F5344CB8AC3E}">
        <p14:creationId xmlns:p14="http://schemas.microsoft.com/office/powerpoint/2010/main" val="3796615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ҚҚС-ты </a:t>
            </a:r>
            <a:r>
              <a:rPr lang="ru-RU" dirty="0" err="1"/>
              <a:t>есептеу</a:t>
            </a:r>
            <a:r>
              <a:rPr lang="ru-RU" dirty="0"/>
              <a:t> </a:t>
            </a:r>
            <a:r>
              <a:rPr lang="ru-RU" dirty="0" err="1"/>
              <a:t>механизмі</a:t>
            </a:r>
            <a:endParaRPr lang="ru-RU" dirty="0"/>
          </a:p>
        </p:txBody>
      </p:sp>
      <p:sp>
        <p:nvSpPr>
          <p:cNvPr id="3" name="Объект 2"/>
          <p:cNvSpPr>
            <a:spLocks noGrp="1"/>
          </p:cNvSpPr>
          <p:nvPr>
            <p:ph idx="1"/>
          </p:nvPr>
        </p:nvSpPr>
        <p:spPr/>
        <p:txBody>
          <a:bodyPr>
            <a:normAutofit fontScale="70000" lnSpcReduction="20000"/>
          </a:bodyPr>
          <a:lstStyle/>
          <a:p>
            <a:r>
              <a:rPr lang="ru-RU" dirty="0" err="1" smtClean="0"/>
              <a:t>Мысалы</a:t>
            </a:r>
            <a:r>
              <a:rPr lang="ru-RU" dirty="0"/>
              <a:t>:"А" </a:t>
            </a:r>
            <a:r>
              <a:rPr lang="ru-RU" dirty="0" err="1"/>
              <a:t>кәсіпорны</a:t>
            </a:r>
            <a:r>
              <a:rPr lang="ru-RU" dirty="0"/>
              <a:t> «Б» </a:t>
            </a:r>
            <a:r>
              <a:rPr lang="ru-RU" dirty="0" err="1"/>
              <a:t>кәсіпорнынан</a:t>
            </a:r>
            <a:r>
              <a:rPr lang="ru-RU" dirty="0"/>
              <a:t> 120000 </a:t>
            </a:r>
            <a:r>
              <a:rPr lang="ru-RU" dirty="0" err="1"/>
              <a:t>теңгеге</a:t>
            </a:r>
            <a:r>
              <a:rPr lang="ru-RU" dirty="0"/>
              <a:t> </a:t>
            </a:r>
            <a:r>
              <a:rPr lang="ru-RU" dirty="0" err="1"/>
              <a:t>өнім</a:t>
            </a:r>
            <a:r>
              <a:rPr lang="ru-RU" dirty="0"/>
              <a:t> </a:t>
            </a:r>
            <a:r>
              <a:rPr lang="ru-RU" dirty="0" err="1"/>
              <a:t>сатып</a:t>
            </a:r>
            <a:r>
              <a:rPr lang="ru-RU" dirty="0"/>
              <a:t> </a:t>
            </a:r>
            <a:r>
              <a:rPr lang="ru-RU" dirty="0" err="1"/>
              <a:t>алды</a:t>
            </a:r>
            <a:r>
              <a:rPr lang="ru-RU" dirty="0"/>
              <a:t>, </a:t>
            </a:r>
            <a:r>
              <a:rPr lang="ru-RU" dirty="0" err="1"/>
              <a:t>оның</a:t>
            </a:r>
            <a:r>
              <a:rPr lang="ru-RU" dirty="0"/>
              <a:t> 12857 </a:t>
            </a:r>
            <a:r>
              <a:rPr lang="ru-RU" dirty="0" err="1"/>
              <a:t>теңгесі</a:t>
            </a:r>
            <a:r>
              <a:rPr lang="ru-RU" dirty="0"/>
              <a:t> 12% ставка </a:t>
            </a:r>
            <a:r>
              <a:rPr lang="ru-RU" dirty="0" err="1"/>
              <a:t>бойынша</a:t>
            </a:r>
            <a:r>
              <a:rPr lang="ru-RU" dirty="0"/>
              <a:t> ҚҚС-ты </a:t>
            </a:r>
            <a:r>
              <a:rPr lang="ru-RU" dirty="0" err="1"/>
              <a:t>құрайды</a:t>
            </a:r>
            <a:r>
              <a:rPr lang="ru-RU" dirty="0"/>
              <a:t>. «Б» </a:t>
            </a:r>
            <a:r>
              <a:rPr lang="ru-RU" dirty="0" err="1"/>
              <a:t>кәсіпорны</a:t>
            </a:r>
            <a:r>
              <a:rPr lang="ru-RU" dirty="0"/>
              <a:t> 120000 </a:t>
            </a:r>
            <a:r>
              <a:rPr lang="ru-RU" dirty="0" err="1"/>
              <a:t>теңгенің</a:t>
            </a:r>
            <a:r>
              <a:rPr lang="ru-RU" dirty="0"/>
              <a:t> </a:t>
            </a:r>
            <a:r>
              <a:rPr lang="ru-RU" dirty="0" err="1"/>
              <a:t>тауарын</a:t>
            </a:r>
            <a:r>
              <a:rPr lang="ru-RU" dirty="0"/>
              <a:t> </a:t>
            </a:r>
            <a:r>
              <a:rPr lang="ru-RU" dirty="0" err="1"/>
              <a:t>сатқаны</a:t>
            </a:r>
            <a:r>
              <a:rPr lang="ru-RU" dirty="0"/>
              <a:t> </a:t>
            </a:r>
            <a:r>
              <a:rPr lang="ru-RU" dirty="0" err="1"/>
              <a:t>үшін</a:t>
            </a:r>
            <a:r>
              <a:rPr lang="ru-RU" dirty="0"/>
              <a:t> </a:t>
            </a:r>
            <a:r>
              <a:rPr lang="ru-RU" dirty="0" err="1"/>
              <a:t>бюджетке</a:t>
            </a:r>
            <a:r>
              <a:rPr lang="ru-RU" dirty="0"/>
              <a:t> 12857 </a:t>
            </a:r>
            <a:r>
              <a:rPr lang="ru-RU" dirty="0" err="1"/>
              <a:t>теңге</a:t>
            </a:r>
            <a:r>
              <a:rPr lang="ru-RU" dirty="0"/>
              <a:t> </a:t>
            </a:r>
            <a:r>
              <a:rPr lang="ru-RU" dirty="0" err="1"/>
              <a:t>салық</a:t>
            </a:r>
            <a:r>
              <a:rPr lang="ru-RU" dirty="0"/>
              <a:t> </a:t>
            </a:r>
            <a:r>
              <a:rPr lang="ru-RU" dirty="0" err="1"/>
              <a:t>төлеуі</a:t>
            </a:r>
            <a:r>
              <a:rPr lang="ru-RU" dirty="0"/>
              <a:t> </a:t>
            </a:r>
            <a:r>
              <a:rPr lang="ru-RU" dirty="0" err="1"/>
              <a:t>тиіс</a:t>
            </a:r>
            <a:r>
              <a:rPr lang="ru-RU" dirty="0"/>
              <a:t>. "А" </a:t>
            </a:r>
            <a:r>
              <a:rPr lang="ru-RU" dirty="0" err="1"/>
              <a:t>кәсіпорны</a:t>
            </a:r>
            <a:r>
              <a:rPr lang="ru-RU" dirty="0"/>
              <a:t> </a:t>
            </a:r>
            <a:r>
              <a:rPr lang="ru-RU" dirty="0" err="1"/>
              <a:t>бюджетке</a:t>
            </a:r>
            <a:r>
              <a:rPr lang="ru-RU" dirty="0"/>
              <a:t> ҚҚС-ты "Б" </a:t>
            </a:r>
            <a:r>
              <a:rPr lang="ru-RU" dirty="0" err="1"/>
              <a:t>кәсіпорны</a:t>
            </a:r>
            <a:r>
              <a:rPr lang="ru-RU" dirty="0"/>
              <a:t> </a:t>
            </a:r>
            <a:r>
              <a:rPr lang="ru-RU" dirty="0" err="1"/>
              <a:t>арқылы</a:t>
            </a:r>
            <a:r>
              <a:rPr lang="ru-RU" dirty="0"/>
              <a:t> </a:t>
            </a:r>
            <a:r>
              <a:rPr lang="ru-RU" dirty="0" err="1"/>
              <a:t>салық</a:t>
            </a:r>
            <a:r>
              <a:rPr lang="ru-RU" dirty="0"/>
              <a:t> </a:t>
            </a:r>
            <a:r>
              <a:rPr lang="ru-RU" dirty="0" err="1"/>
              <a:t>төледі</a:t>
            </a:r>
            <a:r>
              <a:rPr lang="ru-RU" dirty="0"/>
              <a:t>. 120 000 х 12 % : 112 % = 12857 </a:t>
            </a:r>
            <a:r>
              <a:rPr lang="ru-RU" dirty="0" err="1"/>
              <a:t>Сосын</a:t>
            </a:r>
            <a:r>
              <a:rPr lang="ru-RU" dirty="0"/>
              <a:t> "А" </a:t>
            </a:r>
            <a:r>
              <a:rPr lang="ru-RU" dirty="0" err="1"/>
              <a:t>кәсіпорны</a:t>
            </a:r>
            <a:r>
              <a:rPr lang="ru-RU" dirty="0"/>
              <a:t> </a:t>
            </a:r>
            <a:r>
              <a:rPr lang="ru-RU" dirty="0" err="1"/>
              <a:t>өз</a:t>
            </a:r>
            <a:r>
              <a:rPr lang="ru-RU" dirty="0"/>
              <a:t> </a:t>
            </a:r>
            <a:r>
              <a:rPr lang="ru-RU" dirty="0" err="1"/>
              <a:t>тауарын</a:t>
            </a:r>
            <a:r>
              <a:rPr lang="ru-RU" dirty="0"/>
              <a:t> </a:t>
            </a:r>
            <a:r>
              <a:rPr lang="ru-RU" dirty="0" err="1"/>
              <a:t>сатып</a:t>
            </a:r>
            <a:r>
              <a:rPr lang="ru-RU" dirty="0"/>
              <a:t> 180000 </a:t>
            </a:r>
            <a:r>
              <a:rPr lang="ru-RU" dirty="0" err="1"/>
              <a:t>теңге</a:t>
            </a:r>
            <a:r>
              <a:rPr lang="ru-RU" dirty="0"/>
              <a:t> </a:t>
            </a:r>
            <a:r>
              <a:rPr lang="ru-RU" dirty="0" err="1"/>
              <a:t>кіріс</a:t>
            </a:r>
            <a:r>
              <a:rPr lang="ru-RU" dirty="0"/>
              <a:t> </a:t>
            </a:r>
            <a:r>
              <a:rPr lang="ru-RU" dirty="0" err="1"/>
              <a:t>кіргізді</a:t>
            </a:r>
            <a:r>
              <a:rPr lang="ru-RU" dirty="0"/>
              <a:t> (180 000 х 12% х 112 %) = 19286 тенге. ҚҚС 19286 </a:t>
            </a:r>
            <a:r>
              <a:rPr lang="ru-RU" dirty="0" err="1"/>
              <a:t>теңгені</a:t>
            </a:r>
            <a:r>
              <a:rPr lang="ru-RU" dirty="0"/>
              <a:t> </a:t>
            </a:r>
            <a:r>
              <a:rPr lang="ru-RU" dirty="0" err="1"/>
              <a:t>құрайды</a:t>
            </a:r>
            <a:r>
              <a:rPr lang="ru-RU" dirty="0"/>
              <a:t>. </a:t>
            </a:r>
            <a:r>
              <a:rPr lang="ru-RU" dirty="0" err="1"/>
              <a:t>Енді</a:t>
            </a:r>
            <a:r>
              <a:rPr lang="ru-RU" dirty="0"/>
              <a:t> "А" </a:t>
            </a:r>
            <a:r>
              <a:rPr lang="ru-RU" dirty="0" err="1"/>
              <a:t>кәсіпорны</a:t>
            </a:r>
            <a:r>
              <a:rPr lang="ru-RU" dirty="0"/>
              <a:t> </a:t>
            </a:r>
            <a:r>
              <a:rPr lang="ru-RU" dirty="0" err="1"/>
              <a:t>бюджетке</a:t>
            </a:r>
            <a:r>
              <a:rPr lang="ru-RU" dirty="0"/>
              <a:t> ҚҚС </a:t>
            </a:r>
            <a:r>
              <a:rPr lang="ru-RU" dirty="0" err="1"/>
              <a:t>төлеу</a:t>
            </a:r>
            <a:r>
              <a:rPr lang="ru-RU" dirty="0"/>
              <a:t> </a:t>
            </a:r>
            <a:r>
              <a:rPr lang="ru-RU" dirty="0" err="1"/>
              <a:t>керек</a:t>
            </a:r>
            <a:r>
              <a:rPr lang="ru-RU" dirty="0"/>
              <a:t>. </a:t>
            </a:r>
            <a:r>
              <a:rPr lang="ru-RU" dirty="0" err="1"/>
              <a:t>Алдында</a:t>
            </a:r>
            <a:r>
              <a:rPr lang="ru-RU" dirty="0"/>
              <a:t> "А" </a:t>
            </a:r>
            <a:r>
              <a:rPr lang="ru-RU" dirty="0" err="1"/>
              <a:t>кәсіпорны</a:t>
            </a:r>
            <a:r>
              <a:rPr lang="ru-RU" dirty="0"/>
              <a:t> "Б" </a:t>
            </a:r>
            <a:r>
              <a:rPr lang="ru-RU" dirty="0" err="1"/>
              <a:t>кәсіпорнына</a:t>
            </a:r>
            <a:r>
              <a:rPr lang="ru-RU" dirty="0"/>
              <a:t> 12857 </a:t>
            </a:r>
            <a:r>
              <a:rPr lang="ru-RU" dirty="0" err="1"/>
              <a:t>теңге</a:t>
            </a:r>
            <a:r>
              <a:rPr lang="ru-RU" dirty="0"/>
              <a:t> ҚҚС </a:t>
            </a:r>
            <a:r>
              <a:rPr lang="ru-RU" dirty="0" err="1"/>
              <a:t>төлеген</a:t>
            </a:r>
            <a:r>
              <a:rPr lang="ru-RU" dirty="0"/>
              <a:t>, </a:t>
            </a:r>
            <a:r>
              <a:rPr lang="ru-RU" dirty="0" err="1"/>
              <a:t>ендеше</a:t>
            </a:r>
            <a:r>
              <a:rPr lang="ru-RU" dirty="0"/>
              <a:t> "А" </a:t>
            </a:r>
            <a:r>
              <a:rPr lang="ru-RU" dirty="0" err="1"/>
              <a:t>кәсіпорны</a:t>
            </a:r>
            <a:r>
              <a:rPr lang="ru-RU" dirty="0"/>
              <a:t> </a:t>
            </a:r>
            <a:r>
              <a:rPr lang="ru-RU" dirty="0" err="1"/>
              <a:t>бюджетке</a:t>
            </a:r>
            <a:r>
              <a:rPr lang="ru-RU" dirty="0"/>
              <a:t> 19286 - 12857 = 6429 </a:t>
            </a:r>
            <a:r>
              <a:rPr lang="ru-RU" dirty="0" err="1"/>
              <a:t>теңге</a:t>
            </a:r>
            <a:r>
              <a:rPr lang="ru-RU" dirty="0"/>
              <a:t> </a:t>
            </a:r>
            <a:r>
              <a:rPr lang="ru-RU" dirty="0" err="1"/>
              <a:t>ғана</a:t>
            </a:r>
            <a:r>
              <a:rPr lang="ru-RU" dirty="0"/>
              <a:t> </a:t>
            </a:r>
            <a:r>
              <a:rPr lang="ru-RU" dirty="0" err="1"/>
              <a:t>төлеуі</a:t>
            </a:r>
            <a:r>
              <a:rPr lang="ru-RU" dirty="0"/>
              <a:t> </a:t>
            </a:r>
            <a:r>
              <a:rPr lang="ru-RU" dirty="0" err="1"/>
              <a:t>қажет</a:t>
            </a:r>
            <a:r>
              <a:rPr lang="ru-RU" dirty="0"/>
              <a:t>. </a:t>
            </a:r>
            <a:r>
              <a:rPr lang="ru-RU" dirty="0" err="1"/>
              <a:t>Бюджетке</a:t>
            </a:r>
            <a:r>
              <a:rPr lang="ru-RU" dirty="0"/>
              <a:t> </a:t>
            </a:r>
            <a:r>
              <a:rPr lang="ru-RU" dirty="0" err="1"/>
              <a:t>төленетін</a:t>
            </a:r>
            <a:r>
              <a:rPr lang="ru-RU" dirty="0"/>
              <a:t> ҚҚС </a:t>
            </a:r>
            <a:r>
              <a:rPr lang="ru-RU" dirty="0" err="1"/>
              <a:t>құны</a:t>
            </a:r>
            <a:r>
              <a:rPr lang="ru-RU" dirty="0"/>
              <a:t> </a:t>
            </a:r>
            <a:r>
              <a:rPr lang="ru-RU" dirty="0" err="1"/>
              <a:t>есептеу</a:t>
            </a:r>
            <a:r>
              <a:rPr lang="ru-RU" dirty="0"/>
              <a:t> </a:t>
            </a:r>
            <a:r>
              <a:rPr lang="ru-RU" dirty="0" err="1"/>
              <a:t>сомасына</a:t>
            </a:r>
            <a:r>
              <a:rPr lang="ru-RU" dirty="0"/>
              <a:t> </a:t>
            </a:r>
            <a:r>
              <a:rPr lang="ru-RU" dirty="0" err="1"/>
              <a:t>жатады</a:t>
            </a:r>
            <a:r>
              <a:rPr lang="ru-RU" dirty="0"/>
              <a:t> да, </a:t>
            </a:r>
            <a:r>
              <a:rPr lang="ru-RU" dirty="0" err="1"/>
              <a:t>жеткізушіге</a:t>
            </a:r>
            <a:r>
              <a:rPr lang="ru-RU" dirty="0"/>
              <a:t> </a:t>
            </a:r>
            <a:r>
              <a:rPr lang="ru-RU" dirty="0" err="1"/>
              <a:t>төленген</a:t>
            </a:r>
            <a:r>
              <a:rPr lang="ru-RU" dirty="0"/>
              <a:t> – зачет </a:t>
            </a:r>
            <a:r>
              <a:rPr lang="ru-RU" dirty="0" err="1"/>
              <a:t>сомасы</a:t>
            </a:r>
            <a:r>
              <a:rPr lang="ru-RU" dirty="0"/>
              <a:t> </a:t>
            </a:r>
            <a:r>
              <a:rPr lang="ru-RU" dirty="0" err="1"/>
              <a:t>болып</a:t>
            </a:r>
            <a:r>
              <a:rPr lang="ru-RU" dirty="0"/>
              <a:t> </a:t>
            </a:r>
            <a:r>
              <a:rPr lang="ru-RU" dirty="0" err="1"/>
              <a:t>есептеледі</a:t>
            </a:r>
            <a:r>
              <a:rPr lang="ru-RU" dirty="0"/>
              <a:t>. </a:t>
            </a:r>
            <a:r>
              <a:rPr lang="ru-RU" dirty="0" err="1"/>
              <a:t>Бюджетке</a:t>
            </a:r>
            <a:r>
              <a:rPr lang="ru-RU" dirty="0"/>
              <a:t> </a:t>
            </a:r>
            <a:r>
              <a:rPr lang="ru-RU" dirty="0" err="1"/>
              <a:t>есептелген</a:t>
            </a:r>
            <a:r>
              <a:rPr lang="ru-RU" dirty="0"/>
              <a:t> сома мен зачет </a:t>
            </a:r>
            <a:r>
              <a:rPr lang="ru-RU" dirty="0" err="1"/>
              <a:t>сомасының</a:t>
            </a:r>
            <a:r>
              <a:rPr lang="ru-RU" dirty="0"/>
              <a:t> </a:t>
            </a:r>
            <a:r>
              <a:rPr lang="ru-RU" dirty="0" err="1"/>
              <a:t>айрмасы</a:t>
            </a:r>
            <a:r>
              <a:rPr lang="ru-RU" dirty="0"/>
              <a:t> </a:t>
            </a:r>
            <a:r>
              <a:rPr lang="ru-RU" dirty="0" err="1"/>
              <a:t>аударылады</a:t>
            </a:r>
            <a:r>
              <a:rPr lang="ru-RU" dirty="0"/>
              <a:t>. </a:t>
            </a:r>
            <a:r>
              <a:rPr lang="ru-RU" dirty="0" err="1"/>
              <a:t>Есептелді</a:t>
            </a:r>
            <a:r>
              <a:rPr lang="ru-RU" dirty="0"/>
              <a:t> 19286 - 12857 зачет = 6429.</a:t>
            </a:r>
          </a:p>
        </p:txBody>
      </p:sp>
    </p:spTree>
    <p:extLst>
      <p:ext uri="{BB962C8B-B14F-4D97-AF65-F5344CB8AC3E}">
        <p14:creationId xmlns:p14="http://schemas.microsoft.com/office/powerpoint/2010/main" val="102018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92500"/>
          </a:bodyPr>
          <a:lstStyle/>
          <a:p>
            <a:r>
              <a:rPr lang="ru-RU" dirty="0" err="1"/>
              <a:t>Коммерциялық</a:t>
            </a:r>
            <a:r>
              <a:rPr lang="ru-RU" dirty="0"/>
              <a:t> </a:t>
            </a:r>
            <a:r>
              <a:rPr lang="ru-RU" dirty="0" err="1"/>
              <a:t>банктер</a:t>
            </a:r>
            <a:r>
              <a:rPr lang="ru-RU" dirty="0"/>
              <a:t> </a:t>
            </a:r>
            <a:r>
              <a:rPr lang="ru-RU" dirty="0" err="1"/>
              <a:t>тауар</a:t>
            </a:r>
            <a:r>
              <a:rPr lang="ru-RU" dirty="0"/>
              <a:t> мен </a:t>
            </a:r>
            <a:r>
              <a:rPr lang="ru-RU" dirty="0" err="1"/>
              <a:t>қызмет</a:t>
            </a:r>
            <a:r>
              <a:rPr lang="ru-RU" dirty="0"/>
              <a:t> </a:t>
            </a:r>
            <a:r>
              <a:rPr lang="ru-RU" dirty="0" err="1"/>
              <a:t>айналымының</a:t>
            </a:r>
            <a:r>
              <a:rPr lang="ru-RU" dirty="0"/>
              <a:t> </a:t>
            </a:r>
            <a:r>
              <a:rPr lang="ru-RU" dirty="0" err="1"/>
              <a:t>жұмыс</a:t>
            </a:r>
            <a:r>
              <a:rPr lang="ru-RU" dirty="0"/>
              <a:t> </a:t>
            </a:r>
            <a:r>
              <a:rPr lang="ru-RU" dirty="0" err="1"/>
              <a:t>істеуін</a:t>
            </a:r>
            <a:r>
              <a:rPr lang="ru-RU" dirty="0"/>
              <a:t> </a:t>
            </a:r>
            <a:r>
              <a:rPr lang="ru-RU" dirty="0" err="1"/>
              <a:t>қамтамасыз</a:t>
            </a:r>
            <a:r>
              <a:rPr lang="ru-RU" dirty="0"/>
              <a:t> </a:t>
            </a:r>
            <a:r>
              <a:rPr lang="ru-RU" dirty="0" err="1"/>
              <a:t>етуде</a:t>
            </a:r>
            <a:r>
              <a:rPr lang="ru-RU" dirty="0"/>
              <a:t> </a:t>
            </a:r>
            <a:r>
              <a:rPr lang="ru-RU" dirty="0" err="1"/>
              <a:t>шешуші</a:t>
            </a:r>
            <a:r>
              <a:rPr lang="ru-RU" dirty="0"/>
              <a:t> </a:t>
            </a:r>
            <a:r>
              <a:rPr lang="ru-RU" dirty="0" err="1"/>
              <a:t>рөл</a:t>
            </a:r>
            <a:r>
              <a:rPr lang="ru-RU" dirty="0"/>
              <a:t> </a:t>
            </a:r>
            <a:r>
              <a:rPr lang="ru-RU" dirty="0" err="1"/>
              <a:t>атқарады</a:t>
            </a:r>
            <a:r>
              <a:rPr lang="ru-RU" dirty="0"/>
              <a:t>; </a:t>
            </a:r>
            <a:r>
              <a:rPr lang="ru-RU" dirty="0" err="1"/>
              <a:t>олар</a:t>
            </a:r>
            <a:r>
              <a:rPr lang="ru-RU" dirty="0"/>
              <a:t> экономика-</a:t>
            </a:r>
            <a:r>
              <a:rPr lang="ru-RU" dirty="0" err="1"/>
              <a:t>инвестициялық</a:t>
            </a:r>
            <a:r>
              <a:rPr lang="ru-RU" dirty="0"/>
              <a:t> </a:t>
            </a:r>
            <a:r>
              <a:rPr lang="ru-RU" dirty="0" err="1"/>
              <a:t>процестің</a:t>
            </a:r>
            <a:r>
              <a:rPr lang="ru-RU" dirty="0"/>
              <a:t> </a:t>
            </a:r>
            <a:r>
              <a:rPr lang="ru-RU" dirty="0" err="1"/>
              <a:t>жұмыс</a:t>
            </a:r>
            <a:r>
              <a:rPr lang="ru-RU" dirty="0"/>
              <a:t> </a:t>
            </a:r>
            <a:r>
              <a:rPr lang="ru-RU" dirty="0" err="1"/>
              <a:t>істеуін</a:t>
            </a:r>
            <a:r>
              <a:rPr lang="ru-RU" dirty="0"/>
              <a:t> </a:t>
            </a:r>
            <a:r>
              <a:rPr lang="ru-RU" dirty="0" err="1"/>
              <a:t>қамтамасыз</a:t>
            </a:r>
            <a:r>
              <a:rPr lang="ru-RU" dirty="0"/>
              <a:t> </a:t>
            </a:r>
            <a:r>
              <a:rPr lang="ru-RU" dirty="0" err="1"/>
              <a:t>ететін</a:t>
            </a:r>
            <a:r>
              <a:rPr lang="ru-RU" dirty="0"/>
              <a:t> </a:t>
            </a:r>
            <a:r>
              <a:rPr lang="ru-RU" dirty="0" err="1"/>
              <a:t>қаржылық</a:t>
            </a:r>
            <a:r>
              <a:rPr lang="ru-RU" dirty="0"/>
              <a:t> </a:t>
            </a:r>
            <a:r>
              <a:rPr lang="ru-RU" dirty="0" err="1"/>
              <a:t>делдалдар</a:t>
            </a:r>
            <a:r>
              <a:rPr lang="ru-RU" dirty="0"/>
              <a:t> </a:t>
            </a:r>
            <a:r>
              <a:rPr lang="ru-RU" dirty="0" err="1"/>
              <a:t>қызметін</a:t>
            </a:r>
            <a:r>
              <a:rPr lang="ru-RU" dirty="0"/>
              <a:t> </a:t>
            </a:r>
            <a:r>
              <a:rPr lang="ru-RU" dirty="0" err="1"/>
              <a:t>атқарады</a:t>
            </a:r>
            <a:r>
              <a:rPr lang="ru-RU" dirty="0"/>
              <a:t>. </a:t>
            </a:r>
            <a:r>
              <a:rPr lang="ru-RU" dirty="0" err="1"/>
              <a:t>Іскерлік</a:t>
            </a:r>
            <a:r>
              <a:rPr lang="ru-RU" dirty="0"/>
              <a:t> </a:t>
            </a:r>
            <a:r>
              <a:rPr lang="ru-RU" dirty="0" err="1"/>
              <a:t>әлемнің</a:t>
            </a:r>
            <a:r>
              <a:rPr lang="ru-RU" dirty="0"/>
              <a:t> </a:t>
            </a:r>
            <a:r>
              <a:rPr lang="ru-RU" dirty="0" err="1"/>
              <a:t>маңызды</a:t>
            </a:r>
            <a:r>
              <a:rPr lang="ru-RU" dirty="0"/>
              <a:t> </a:t>
            </a:r>
            <a:r>
              <a:rPr lang="ru-RU" dirty="0" err="1"/>
              <a:t>бөлігі</a:t>
            </a:r>
            <a:r>
              <a:rPr lang="ru-RU" dirty="0"/>
              <a:t> </a:t>
            </a:r>
            <a:r>
              <a:rPr lang="ru-RU" dirty="0" err="1"/>
              <a:t>ретінде</a:t>
            </a:r>
            <a:r>
              <a:rPr lang="ru-RU" dirty="0"/>
              <a:t> </a:t>
            </a:r>
            <a:r>
              <a:rPr lang="ru-RU" dirty="0" err="1"/>
              <a:t>банктер</a:t>
            </a:r>
            <a:r>
              <a:rPr lang="ru-RU" dirty="0"/>
              <a:t> </a:t>
            </a:r>
            <a:r>
              <a:rPr lang="ru-RU" dirty="0" err="1"/>
              <a:t>қорларды</a:t>
            </a:r>
            <a:r>
              <a:rPr lang="ru-RU" dirty="0"/>
              <a:t> </a:t>
            </a:r>
            <a:r>
              <a:rPr lang="ru-RU" dirty="0" err="1"/>
              <a:t>жинақтайды</a:t>
            </a:r>
            <a:r>
              <a:rPr lang="ru-RU" dirty="0"/>
              <a:t>, </a:t>
            </a:r>
            <a:r>
              <a:rPr lang="ru-RU" dirty="0" err="1"/>
              <a:t>несие</a:t>
            </a:r>
            <a:r>
              <a:rPr lang="ru-RU" dirty="0"/>
              <a:t> </a:t>
            </a:r>
            <a:r>
              <a:rPr lang="ru-RU" dirty="0" err="1"/>
              <a:t>береді</a:t>
            </a:r>
            <a:r>
              <a:rPr lang="ru-RU" dirty="0"/>
              <a:t>, </a:t>
            </a:r>
            <a:r>
              <a:rPr lang="ru-RU" dirty="0" err="1"/>
              <a:t>қолма-қол</a:t>
            </a:r>
            <a:r>
              <a:rPr lang="ru-RU" dirty="0"/>
              <a:t> </a:t>
            </a:r>
            <a:r>
              <a:rPr lang="ru-RU" dirty="0" err="1"/>
              <a:t>ақшамен</a:t>
            </a:r>
            <a:r>
              <a:rPr lang="ru-RU" dirty="0"/>
              <a:t> </a:t>
            </a:r>
            <a:r>
              <a:rPr lang="ru-RU" dirty="0" err="1"/>
              <a:t>есеп</a:t>
            </a:r>
            <a:r>
              <a:rPr lang="ru-RU" dirty="0"/>
              <a:t> </a:t>
            </a:r>
            <a:r>
              <a:rPr lang="ru-RU" dirty="0" err="1"/>
              <a:t>айырысуды</a:t>
            </a:r>
            <a:r>
              <a:rPr lang="ru-RU" dirty="0"/>
              <a:t> </a:t>
            </a:r>
            <a:r>
              <a:rPr lang="ru-RU" dirty="0" err="1"/>
              <a:t>жүзеге</a:t>
            </a:r>
            <a:r>
              <a:rPr lang="ru-RU" dirty="0"/>
              <a:t> </a:t>
            </a:r>
            <a:r>
              <a:rPr lang="ru-RU" dirty="0" err="1"/>
              <a:t>асырады</a:t>
            </a:r>
            <a:r>
              <a:rPr lang="ru-RU" dirty="0"/>
              <a:t>, </a:t>
            </a:r>
            <a:r>
              <a:rPr lang="ru-RU" dirty="0" err="1"/>
              <a:t>бағалы</a:t>
            </a:r>
            <a:r>
              <a:rPr lang="ru-RU" dirty="0"/>
              <a:t> </a:t>
            </a:r>
            <a:r>
              <a:rPr lang="ru-RU" dirty="0" err="1"/>
              <a:t>қағаздар</a:t>
            </a:r>
            <a:r>
              <a:rPr lang="ru-RU" dirty="0"/>
              <a:t> </a:t>
            </a:r>
            <a:r>
              <a:rPr lang="ru-RU" dirty="0" err="1"/>
              <a:t>нарығына</a:t>
            </a:r>
            <a:r>
              <a:rPr lang="ru-RU" dirty="0"/>
              <a:t> </a:t>
            </a:r>
            <a:r>
              <a:rPr lang="ru-RU" dirty="0" err="1"/>
              <a:t>қызмет</a:t>
            </a:r>
            <a:r>
              <a:rPr lang="ru-RU" dirty="0"/>
              <a:t> </a:t>
            </a:r>
            <a:r>
              <a:rPr lang="ru-RU" dirty="0" err="1"/>
              <a:t>көрсетеді</a:t>
            </a:r>
            <a:r>
              <a:rPr lang="ru-RU" dirty="0"/>
              <a:t> </a:t>
            </a:r>
            <a:r>
              <a:rPr lang="ru-RU" dirty="0" err="1"/>
              <a:t>және</a:t>
            </a:r>
            <a:r>
              <a:rPr lang="ru-RU" dirty="0"/>
              <a:t> </a:t>
            </a:r>
            <a:r>
              <a:rPr lang="ru-RU" dirty="0" err="1"/>
              <a:t>өздері</a:t>
            </a:r>
            <a:r>
              <a:rPr lang="ru-RU" dirty="0"/>
              <a:t> осы </a:t>
            </a:r>
            <a:r>
              <a:rPr lang="ru-RU" dirty="0" err="1"/>
              <a:t>нарықтардың</a:t>
            </a:r>
            <a:r>
              <a:rPr lang="ru-RU" dirty="0"/>
              <a:t> </a:t>
            </a:r>
            <a:r>
              <a:rPr lang="ru-RU" dirty="0" err="1"/>
              <a:t>ойыншылары</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4117323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1800" b="1" dirty="0" err="1"/>
              <a:t>Салық</a:t>
            </a:r>
            <a:r>
              <a:rPr lang="ru-RU" sz="1800" b="1" dirty="0"/>
              <a:t> салу </a:t>
            </a:r>
            <a:r>
              <a:rPr lang="ru-RU" sz="1800" b="1" dirty="0" err="1"/>
              <a:t>объектісі</a:t>
            </a:r>
            <a:r>
              <a:rPr lang="ru-RU" sz="1800" b="1" dirty="0"/>
              <a:t> </a:t>
            </a:r>
            <a:r>
              <a:rPr lang="ru-RU" sz="1800" b="1" dirty="0" err="1"/>
              <a:t>болып</a:t>
            </a:r>
            <a:r>
              <a:rPr lang="ru-RU" sz="1800" b="1" dirty="0"/>
              <a:t> </a:t>
            </a:r>
            <a:r>
              <a:rPr lang="ru-RU" sz="1800" b="1" dirty="0" err="1"/>
              <a:t>банктің</a:t>
            </a:r>
            <a:r>
              <a:rPr lang="ru-RU" sz="1800" b="1" dirty="0"/>
              <a:t> </a:t>
            </a:r>
            <a:r>
              <a:rPr lang="ru-RU" sz="1800" b="1" dirty="0" err="1"/>
              <a:t>мынадай</a:t>
            </a:r>
            <a:r>
              <a:rPr lang="ru-RU" sz="1800" b="1" dirty="0"/>
              <a:t> </a:t>
            </a:r>
            <a:r>
              <a:rPr lang="ru-RU" sz="1800" b="1" dirty="0" err="1"/>
              <a:t>операциялары</a:t>
            </a:r>
            <a:r>
              <a:rPr lang="ru-RU" sz="1800" b="1" dirty="0"/>
              <a:t> </a:t>
            </a:r>
            <a:r>
              <a:rPr lang="ru-RU" sz="1800" b="1" dirty="0" err="1"/>
              <a:t>танылады</a:t>
            </a:r>
            <a:r>
              <a:rPr lang="ru-RU" sz="1800" b="1" dirty="0" smtClean="0"/>
              <a:t>:</a:t>
            </a:r>
            <a:endParaRPr lang="ru-RU" sz="1800" b="1" dirty="0"/>
          </a:p>
        </p:txBody>
      </p:sp>
      <p:sp>
        <p:nvSpPr>
          <p:cNvPr id="3" name="Объект 2"/>
          <p:cNvSpPr>
            <a:spLocks noGrp="1"/>
          </p:cNvSpPr>
          <p:nvPr>
            <p:ph idx="1"/>
          </p:nvPr>
        </p:nvSpPr>
        <p:spPr>
          <a:xfrm>
            <a:off x="467544" y="1124744"/>
            <a:ext cx="8229600" cy="4886003"/>
          </a:xfrm>
        </p:spPr>
        <p:txBody>
          <a:bodyPr>
            <a:noAutofit/>
          </a:bodyPr>
          <a:lstStyle/>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smtClean="0">
                <a:latin typeface="Times New Roman" panose="02020603050405020304" pitchFamily="18" charset="0"/>
                <a:cs typeface="Times New Roman" panose="02020603050405020304" pitchFamily="18" charset="0"/>
              </a:rPr>
              <a:t>ақшалай</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нысандағы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міндеттемелерді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орындау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талап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құқығын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заңды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шарт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қаражатын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өзге</a:t>
            </a:r>
            <a:r>
              <a:rPr lang="ru-RU" sz="1600" dirty="0">
                <a:latin typeface="Times New Roman" panose="02020603050405020304" pitchFamily="18" charset="0"/>
                <a:cs typeface="Times New Roman" panose="02020603050405020304" pitchFamily="18" charset="0"/>
              </a:rPr>
              <a:t> де </a:t>
            </a:r>
            <a:r>
              <a:rPr lang="ru-RU" sz="1600" dirty="0" err="1">
                <a:latin typeface="Times New Roman" panose="02020603050405020304" pitchFamily="18" charset="0"/>
                <a:cs typeface="Times New Roman" panose="02020603050405020304" pitchFamily="18" charset="0"/>
              </a:rPr>
              <a:t>мүлікті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сенімгерлік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басқару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депозитарлық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шарттар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тіркелген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иелерінің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тізілімін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жүргізу</a:t>
            </a:r>
            <a:r>
              <a:rPr lang="ru-RU" sz="1600" dirty="0">
                <a:latin typeface="Times New Roman" panose="02020603050405020304" pitchFamily="18" charset="0"/>
                <a:cs typeface="Times New Roman" panose="02020603050405020304" pitchFamily="18" charset="0"/>
              </a:rPr>
              <a:t>; </a:t>
            </a:r>
            <a:endParaRPr lang="ru-RU" sz="1600" dirty="0" smtClean="0">
              <a:latin typeface="Times New Roman" panose="02020603050405020304" pitchFamily="18" charset="0"/>
              <a:cs typeface="Times New Roman" panose="02020603050405020304" pitchFamily="18" charset="0"/>
            </a:endParaRPr>
          </a:p>
          <a:p>
            <a:pPr marL="144000" indent="-216000">
              <a:spcBef>
                <a:spcPts val="0"/>
              </a:spcBef>
            </a:pPr>
            <a:r>
              <a:rPr lang="ru-RU" sz="1600" dirty="0" err="1" smtClean="0">
                <a:latin typeface="Times New Roman" panose="02020603050405020304" pitchFamily="18" charset="0"/>
                <a:cs typeface="Times New Roman" panose="02020603050405020304" pitchFamily="18" charset="0"/>
              </a:rPr>
              <a:t>тізілімге</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меншік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құқығының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ауысуы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туралы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жазбалар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енгізу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клиенттерді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қозғалысы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туралы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ақпаратпен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қамтамасыз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клиенттердің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өтініштері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сараптама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актісін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түпнұсқалығы</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төлем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қабілеттілігін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анықтау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мақсатында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сараптама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жүргізу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валюталық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бақылау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агентінің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функцияларын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орындау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несиелік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келісімдер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цессия </a:t>
            </a:r>
            <a:r>
              <a:rPr lang="ru-RU" sz="1600" dirty="0" err="1">
                <a:latin typeface="Times New Roman" panose="02020603050405020304" pitchFamily="18" charset="0"/>
                <a:cs typeface="Times New Roman" panose="02020603050405020304" pitchFamily="18" charset="0"/>
              </a:rPr>
              <a:t>операцияларын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тіркеу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клиенттің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есебінен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сатып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алу-сату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вексельдерді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вексельдерді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сақтау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заңды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құжаттар</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құндылықтарды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сақтау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оларда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орналасқан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арнайы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үй-жайларды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немесе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сейфтерді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беруге</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консалтингтік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ақпараттық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кадрлардың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біліктілігін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арттыру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оқыту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a:t>
            </a:r>
            <a:r>
              <a:rPr lang="ru-RU" sz="1600" dirty="0">
                <a:latin typeface="Times New Roman" panose="02020603050405020304" pitchFamily="18" charset="0"/>
                <a:cs typeface="Times New Roman" panose="02020603050405020304" pitchFamily="18" charset="0"/>
              </a:rPr>
              <a:t> (осы </a:t>
            </a:r>
            <a:r>
              <a:rPr lang="ru-RU" sz="1600" dirty="0" err="1">
                <a:latin typeface="Times New Roman" panose="02020603050405020304" pitchFamily="18" charset="0"/>
                <a:cs typeface="Times New Roman" panose="02020603050405020304" pitchFamily="18" charset="0"/>
              </a:rPr>
              <a:t>қызметкерлердің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a:t>
            </a:r>
            <a:r>
              <a:rPr lang="ru-RU" sz="1600" dirty="0">
                <a:latin typeface="Times New Roman" panose="02020603050405020304" pitchFamily="18" charset="0"/>
                <a:cs typeface="Times New Roman" panose="02020603050405020304" pitchFamily="18" charset="0"/>
              </a:rPr>
              <a:t> беру </a:t>
            </a:r>
            <a:r>
              <a:rPr lang="ru-RU" sz="1600" dirty="0" err="1">
                <a:latin typeface="Times New Roman" panose="02020603050405020304" pitchFamily="18" charset="0"/>
                <a:cs typeface="Times New Roman" panose="02020603050405020304" pitchFamily="18" charset="0"/>
              </a:rPr>
              <a:t>ұйымдарына</a:t>
            </a:r>
            <a:r>
              <a:rPr lang="ru-RU" sz="1600" dirty="0">
                <a:latin typeface="Times New Roman" panose="02020603050405020304" pitchFamily="18" charset="0"/>
                <a:cs typeface="Times New Roman" panose="02020603050405020304" pitchFamily="18" charset="0"/>
              </a:rPr>
              <a:t> Банк </a:t>
            </a:r>
            <a:r>
              <a:rPr lang="ru-RU" sz="1600" dirty="0" err="1">
                <a:latin typeface="Times New Roman" panose="02020603050405020304" pitchFamily="18" charset="0"/>
                <a:cs typeface="Times New Roman" panose="02020603050405020304" pitchFamily="18" charset="0"/>
              </a:rPr>
              <a:t>төлеген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қызметкерлерінің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өтеу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түрінде</a:t>
            </a:r>
            <a:r>
              <a:rPr lang="ru-RU" sz="1600" dirty="0">
                <a:latin typeface="Times New Roman" panose="02020603050405020304" pitchFamily="18" charset="0"/>
                <a:cs typeface="Times New Roman" panose="02020603050405020304" pitchFamily="18" charset="0"/>
              </a:rPr>
              <a:t> банк </a:t>
            </a:r>
            <a:r>
              <a:rPr lang="ru-RU" sz="1600" dirty="0" err="1">
                <a:latin typeface="Times New Roman" panose="02020603050405020304" pitchFamily="18" charset="0"/>
                <a:cs typeface="Times New Roman" panose="02020603050405020304" pitchFamily="18" charset="0"/>
              </a:rPr>
              <a:t>алатын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кіріс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бөлігінде</a:t>
            </a:r>
            <a:r>
              <a:rPr lang="ru-RU" sz="16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2921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r>
              <a:rPr lang="ru-RU" dirty="0"/>
              <a:t>-</a:t>
            </a:r>
            <a:r>
              <a:rPr lang="ru-RU" dirty="0" err="1"/>
              <a:t>ақшаны</a:t>
            </a:r>
            <a:r>
              <a:rPr lang="ru-RU" dirty="0"/>
              <a:t> </a:t>
            </a:r>
            <a:r>
              <a:rPr lang="ru-RU" dirty="0" err="1"/>
              <a:t>және</a:t>
            </a:r>
            <a:r>
              <a:rPr lang="ru-RU" dirty="0"/>
              <a:t> </a:t>
            </a:r>
            <a:r>
              <a:rPr lang="ru-RU" dirty="0" err="1"/>
              <a:t>басқа</a:t>
            </a:r>
            <a:r>
              <a:rPr lang="ru-RU" dirty="0"/>
              <a:t> </a:t>
            </a:r>
            <a:r>
              <a:rPr lang="ru-RU" dirty="0" err="1"/>
              <a:t>құндылықтарды</a:t>
            </a:r>
            <a:r>
              <a:rPr lang="ru-RU" dirty="0"/>
              <a:t> </a:t>
            </a:r>
            <a:r>
              <a:rPr lang="ru-RU" dirty="0" err="1"/>
              <a:t>инкассациялау</a:t>
            </a:r>
            <a:r>
              <a:rPr lang="ru-RU" dirty="0"/>
              <a:t>, </a:t>
            </a:r>
            <a:r>
              <a:rPr lang="ru-RU" dirty="0" err="1"/>
              <a:t>тасымалдау</a:t>
            </a:r>
            <a:r>
              <a:rPr lang="ru-RU" dirty="0"/>
              <a:t> </a:t>
            </a:r>
            <a:r>
              <a:rPr lang="ru-RU" dirty="0" err="1"/>
              <a:t>қызметтері</a:t>
            </a:r>
            <a:r>
              <a:rPr lang="ru-RU" dirty="0" smtClean="0"/>
              <a:t>;</a:t>
            </a:r>
          </a:p>
          <a:p>
            <a:r>
              <a:rPr lang="ru-RU" dirty="0" smtClean="0"/>
              <a:t>-</a:t>
            </a:r>
            <a:r>
              <a:rPr lang="ru-RU" dirty="0" err="1"/>
              <a:t>мүлікті</a:t>
            </a:r>
            <a:r>
              <a:rPr lang="ru-RU" dirty="0"/>
              <a:t> </a:t>
            </a:r>
            <a:r>
              <a:rPr lang="ru-RU" dirty="0" err="1"/>
              <a:t>жалға</a:t>
            </a:r>
            <a:r>
              <a:rPr lang="ru-RU" dirty="0"/>
              <a:t> беру, </a:t>
            </a:r>
            <a:r>
              <a:rPr lang="ru-RU" dirty="0" err="1"/>
              <a:t>оның</a:t>
            </a:r>
            <a:r>
              <a:rPr lang="ru-RU" dirty="0"/>
              <a:t> </a:t>
            </a:r>
            <a:r>
              <a:rPr lang="ru-RU" dirty="0" err="1"/>
              <a:t>ішінде</a:t>
            </a:r>
            <a:r>
              <a:rPr lang="ru-RU" dirty="0"/>
              <a:t> лизинг </a:t>
            </a:r>
            <a:r>
              <a:rPr lang="ru-RU" dirty="0" err="1"/>
              <a:t>бойынша</a:t>
            </a:r>
            <a:r>
              <a:rPr lang="ru-RU" dirty="0"/>
              <a:t> </a:t>
            </a:r>
            <a:r>
              <a:rPr lang="ru-RU" dirty="0" err="1"/>
              <a:t>қызметтер</a:t>
            </a:r>
            <a:r>
              <a:rPr lang="ru-RU" dirty="0" smtClean="0"/>
              <a:t>;</a:t>
            </a:r>
          </a:p>
          <a:p>
            <a:r>
              <a:rPr lang="ru-RU" dirty="0" smtClean="0"/>
              <a:t>- </a:t>
            </a:r>
            <a:r>
              <a:rPr lang="ru-RU" dirty="0" err="1"/>
              <a:t>клиенттің</a:t>
            </a:r>
            <a:r>
              <a:rPr lang="ru-RU" dirty="0"/>
              <a:t> </a:t>
            </a:r>
            <a:r>
              <a:rPr lang="ru-RU" dirty="0" err="1"/>
              <a:t>атынан</a:t>
            </a:r>
            <a:r>
              <a:rPr lang="ru-RU" dirty="0"/>
              <a:t> </a:t>
            </a:r>
            <a:r>
              <a:rPr lang="ru-RU" dirty="0" err="1"/>
              <a:t>оның</a:t>
            </a:r>
            <a:r>
              <a:rPr lang="ru-RU" dirty="0"/>
              <a:t> </a:t>
            </a:r>
            <a:r>
              <a:rPr lang="ru-RU" dirty="0" err="1"/>
              <a:t>есебінен</a:t>
            </a:r>
            <a:r>
              <a:rPr lang="ru-RU" dirty="0"/>
              <a:t> </a:t>
            </a:r>
            <a:r>
              <a:rPr lang="ru-RU" dirty="0" err="1"/>
              <a:t>форвардтық</a:t>
            </a:r>
            <a:r>
              <a:rPr lang="ru-RU" dirty="0"/>
              <a:t> </a:t>
            </a:r>
            <a:r>
              <a:rPr lang="ru-RU" dirty="0" err="1"/>
              <a:t>және</a:t>
            </a:r>
            <a:r>
              <a:rPr lang="ru-RU" dirty="0"/>
              <a:t> </a:t>
            </a:r>
            <a:r>
              <a:rPr lang="ru-RU" dirty="0" err="1"/>
              <a:t>фьючерстік</a:t>
            </a:r>
            <a:r>
              <a:rPr lang="ru-RU" dirty="0"/>
              <a:t> </a:t>
            </a:r>
            <a:r>
              <a:rPr lang="ru-RU" dirty="0" err="1"/>
              <a:t>шарттар</a:t>
            </a:r>
            <a:r>
              <a:rPr lang="ru-RU" dirty="0"/>
              <a:t> </a:t>
            </a:r>
            <a:r>
              <a:rPr lang="ru-RU" dirty="0" err="1"/>
              <a:t>бойынша</a:t>
            </a:r>
            <a:r>
              <a:rPr lang="ru-RU" dirty="0"/>
              <a:t> </a:t>
            </a:r>
            <a:r>
              <a:rPr lang="ru-RU" dirty="0" err="1"/>
              <a:t>валютаны</a:t>
            </a:r>
            <a:r>
              <a:rPr lang="ru-RU" dirty="0"/>
              <a:t> </a:t>
            </a:r>
            <a:r>
              <a:rPr lang="ru-RU" dirty="0" err="1"/>
              <a:t>сатып</a:t>
            </a:r>
            <a:r>
              <a:rPr lang="ru-RU" dirty="0"/>
              <a:t> </a:t>
            </a:r>
            <a:r>
              <a:rPr lang="ru-RU" dirty="0" err="1"/>
              <a:t>алу</a:t>
            </a:r>
            <a:r>
              <a:rPr lang="ru-RU" dirty="0"/>
              <a:t> </a:t>
            </a:r>
            <a:r>
              <a:rPr lang="ru-RU" dirty="0" err="1"/>
              <a:t>және</a:t>
            </a:r>
            <a:r>
              <a:rPr lang="ru-RU" dirty="0"/>
              <a:t> </a:t>
            </a:r>
            <a:r>
              <a:rPr lang="ru-RU" dirty="0" err="1"/>
              <a:t>сату</a:t>
            </a:r>
            <a:r>
              <a:rPr lang="ru-RU" dirty="0" smtClean="0"/>
              <a:t>;</a:t>
            </a:r>
          </a:p>
          <a:p>
            <a:r>
              <a:rPr lang="ru-RU" dirty="0" smtClean="0"/>
              <a:t>- </a:t>
            </a:r>
            <a:r>
              <a:rPr lang="ru-RU" dirty="0"/>
              <a:t>осы </a:t>
            </a:r>
            <a:r>
              <a:rPr lang="ru-RU" dirty="0" err="1"/>
              <a:t>қызметкерлердің</a:t>
            </a:r>
            <a:r>
              <a:rPr lang="ru-RU" dirty="0"/>
              <a:t> </a:t>
            </a:r>
            <a:r>
              <a:rPr lang="ru-RU" dirty="0" err="1"/>
              <a:t>жеке</a:t>
            </a:r>
            <a:r>
              <a:rPr lang="ru-RU" dirty="0"/>
              <a:t> </a:t>
            </a:r>
            <a:r>
              <a:rPr lang="ru-RU" dirty="0" err="1"/>
              <a:t>мақсаттары</a:t>
            </a:r>
            <a:r>
              <a:rPr lang="ru-RU" dirty="0"/>
              <a:t> </a:t>
            </a:r>
            <a:r>
              <a:rPr lang="ru-RU" dirty="0" err="1"/>
              <a:t>үшін</a:t>
            </a:r>
            <a:r>
              <a:rPr lang="ru-RU" dirty="0"/>
              <a:t> телефон </a:t>
            </a:r>
            <a:r>
              <a:rPr lang="ru-RU" dirty="0" err="1"/>
              <a:t>соғулары</a:t>
            </a:r>
            <a:r>
              <a:rPr lang="ru-RU" dirty="0"/>
              <a:t> </a:t>
            </a:r>
            <a:r>
              <a:rPr lang="ru-RU" dirty="0" err="1"/>
              <a:t>үшін</a:t>
            </a:r>
            <a:r>
              <a:rPr lang="ru-RU" dirty="0"/>
              <a:t> </a:t>
            </a:r>
            <a:r>
              <a:rPr lang="ru-RU" dirty="0" err="1"/>
              <a:t>өтемақы</a:t>
            </a:r>
            <a:r>
              <a:rPr lang="ru-RU" dirty="0"/>
              <a:t> </a:t>
            </a:r>
            <a:r>
              <a:rPr lang="ru-RU" dirty="0" err="1"/>
              <a:t>ретінде</a:t>
            </a:r>
            <a:r>
              <a:rPr lang="ru-RU" dirty="0"/>
              <a:t> </a:t>
            </a:r>
            <a:r>
              <a:rPr lang="ru-RU" dirty="0" err="1"/>
              <a:t>қызметкерлерден</a:t>
            </a:r>
            <a:r>
              <a:rPr lang="ru-RU" dirty="0"/>
              <a:t> </a:t>
            </a:r>
            <a:r>
              <a:rPr lang="ru-RU" dirty="0" err="1"/>
              <a:t>алынған</a:t>
            </a:r>
            <a:r>
              <a:rPr lang="ru-RU" dirty="0"/>
              <a:t> </a:t>
            </a:r>
            <a:r>
              <a:rPr lang="ru-RU" dirty="0" err="1"/>
              <a:t>сомалар</a:t>
            </a:r>
            <a:r>
              <a:rPr lang="ru-RU" dirty="0" smtClean="0"/>
              <a:t>;</a:t>
            </a:r>
          </a:p>
          <a:p>
            <a:r>
              <a:rPr lang="ru-RU" dirty="0" smtClean="0"/>
              <a:t>- </a:t>
            </a:r>
            <a:r>
              <a:rPr lang="ru-RU" dirty="0" err="1"/>
              <a:t>банкке</a:t>
            </a:r>
            <a:r>
              <a:rPr lang="ru-RU" dirty="0"/>
              <a:t> </a:t>
            </a:r>
            <a:r>
              <a:rPr lang="ru-RU" dirty="0" err="1"/>
              <a:t>көрсетілген</a:t>
            </a:r>
            <a:r>
              <a:rPr lang="ru-RU" dirty="0"/>
              <a:t>, </a:t>
            </a:r>
            <a:r>
              <a:rPr lang="ru-RU" dirty="0" err="1"/>
              <a:t>бірақ</a:t>
            </a:r>
            <a:r>
              <a:rPr lang="ru-RU" dirty="0"/>
              <a:t> </a:t>
            </a:r>
            <a:r>
              <a:rPr lang="ru-RU" dirty="0" err="1"/>
              <a:t>жеке</a:t>
            </a:r>
            <a:r>
              <a:rPr lang="ru-RU" dirty="0"/>
              <a:t> </a:t>
            </a:r>
            <a:r>
              <a:rPr lang="ru-RU" dirty="0" err="1"/>
              <a:t>тұлғалар</a:t>
            </a:r>
            <a:r>
              <a:rPr lang="ru-RU" dirty="0"/>
              <a:t> </a:t>
            </a:r>
            <a:r>
              <a:rPr lang="ru-RU" dirty="0" err="1"/>
              <a:t>нақты</a:t>
            </a:r>
            <a:r>
              <a:rPr lang="ru-RU" dirty="0"/>
              <a:t> </a:t>
            </a:r>
            <a:r>
              <a:rPr lang="ru-RU" dirty="0" err="1"/>
              <a:t>тұтынатын</a:t>
            </a:r>
            <a:r>
              <a:rPr lang="ru-RU" dirty="0"/>
              <a:t> </a:t>
            </a:r>
            <a:r>
              <a:rPr lang="ru-RU" dirty="0" err="1"/>
              <a:t>және</a:t>
            </a:r>
            <a:r>
              <a:rPr lang="ru-RU" dirty="0"/>
              <a:t> </a:t>
            </a:r>
            <a:r>
              <a:rPr lang="ru-RU" dirty="0" err="1"/>
              <a:t>кейіннен</a:t>
            </a:r>
            <a:r>
              <a:rPr lang="ru-RU" dirty="0"/>
              <a:t> осы </a:t>
            </a:r>
            <a:r>
              <a:rPr lang="ru-RU" dirty="0" err="1"/>
              <a:t>тұлғалар</a:t>
            </a:r>
            <a:r>
              <a:rPr lang="ru-RU" dirty="0"/>
              <a:t> </a:t>
            </a:r>
            <a:r>
              <a:rPr lang="ru-RU" dirty="0" err="1"/>
              <a:t>өтеген</a:t>
            </a:r>
            <a:r>
              <a:rPr lang="ru-RU" dirty="0"/>
              <a:t> </a:t>
            </a:r>
            <a:r>
              <a:rPr lang="ru-RU" dirty="0" err="1"/>
              <a:t>басқа</a:t>
            </a:r>
            <a:r>
              <a:rPr lang="ru-RU" dirty="0"/>
              <a:t> да </a:t>
            </a:r>
            <a:r>
              <a:rPr lang="ru-RU" dirty="0" err="1"/>
              <a:t>қызметтер</a:t>
            </a:r>
            <a:r>
              <a:rPr lang="ru-RU" dirty="0" smtClean="0"/>
              <a:t>;</a:t>
            </a:r>
          </a:p>
          <a:p>
            <a:r>
              <a:rPr lang="ru-RU" dirty="0" smtClean="0"/>
              <a:t>- </a:t>
            </a:r>
            <a:r>
              <a:rPr lang="ru-RU" dirty="0" err="1"/>
              <a:t>банктің</a:t>
            </a:r>
            <a:r>
              <a:rPr lang="ru-RU" dirty="0"/>
              <a:t> </a:t>
            </a:r>
            <a:r>
              <a:rPr lang="ru-RU" dirty="0" err="1"/>
              <a:t>заңды</a:t>
            </a:r>
            <a:r>
              <a:rPr lang="ru-RU" dirty="0"/>
              <a:t> </a:t>
            </a:r>
            <a:r>
              <a:rPr lang="ru-RU" dirty="0" err="1"/>
              <a:t>тұлғалардан</a:t>
            </a:r>
            <a:r>
              <a:rPr lang="ru-RU" dirty="0"/>
              <a:t> </a:t>
            </a:r>
            <a:r>
              <a:rPr lang="ru-RU" dirty="0" err="1"/>
              <a:t>банктің</a:t>
            </a:r>
            <a:r>
              <a:rPr lang="ru-RU" dirty="0"/>
              <a:t> </a:t>
            </a:r>
            <a:r>
              <a:rPr lang="ru-RU" dirty="0" err="1"/>
              <a:t>шаруашылық</a:t>
            </a:r>
            <a:r>
              <a:rPr lang="ru-RU" dirty="0"/>
              <a:t> </a:t>
            </a:r>
            <a:r>
              <a:rPr lang="ru-RU" dirty="0" err="1"/>
              <a:t>операциялары</a:t>
            </a:r>
            <a:r>
              <a:rPr lang="ru-RU" dirty="0"/>
              <a:t> </a:t>
            </a:r>
            <a:r>
              <a:rPr lang="ru-RU" dirty="0" err="1"/>
              <a:t>бойынша</a:t>
            </a:r>
            <a:r>
              <a:rPr lang="ru-RU" dirty="0"/>
              <a:t> </a:t>
            </a:r>
            <a:r>
              <a:rPr lang="ru-RU" dirty="0" err="1"/>
              <a:t>шеккен</a:t>
            </a:r>
            <a:r>
              <a:rPr lang="ru-RU" dirty="0"/>
              <a:t> </a:t>
            </a:r>
            <a:r>
              <a:rPr lang="ru-RU" dirty="0" err="1"/>
              <a:t>шығыстарын</a:t>
            </a:r>
            <a:r>
              <a:rPr lang="ru-RU" dirty="0"/>
              <a:t> </a:t>
            </a:r>
            <a:r>
              <a:rPr lang="ru-RU" dirty="0" err="1"/>
              <a:t>өтеу</a:t>
            </a:r>
            <a:r>
              <a:rPr lang="ru-RU" dirty="0"/>
              <a:t> </a:t>
            </a:r>
            <a:r>
              <a:rPr lang="ru-RU" dirty="0" err="1"/>
              <a:t>түріндегі</a:t>
            </a:r>
            <a:r>
              <a:rPr lang="ru-RU" dirty="0"/>
              <a:t> </a:t>
            </a:r>
            <a:r>
              <a:rPr lang="ru-RU" dirty="0" err="1"/>
              <a:t>сомаларды</a:t>
            </a:r>
            <a:r>
              <a:rPr lang="ru-RU" dirty="0"/>
              <a:t> </a:t>
            </a:r>
            <a:r>
              <a:rPr lang="ru-RU" dirty="0" err="1"/>
              <a:t>алуы</a:t>
            </a:r>
            <a:r>
              <a:rPr lang="ru-RU" dirty="0" smtClean="0"/>
              <a:t>;</a:t>
            </a:r>
          </a:p>
          <a:p>
            <a:r>
              <a:rPr lang="ru-RU" dirty="0" smtClean="0"/>
              <a:t>- </a:t>
            </a:r>
            <a:r>
              <a:rPr lang="ru-RU" dirty="0" err="1"/>
              <a:t>салық</a:t>
            </a:r>
            <a:r>
              <a:rPr lang="ru-RU" dirty="0"/>
              <a:t> </a:t>
            </a:r>
            <a:r>
              <a:rPr lang="ru-RU" dirty="0" err="1"/>
              <a:t>салуға</a:t>
            </a:r>
            <a:r>
              <a:rPr lang="ru-RU" dirty="0"/>
              <a:t> </a:t>
            </a:r>
            <a:r>
              <a:rPr lang="ru-RU" dirty="0" err="1"/>
              <a:t>жататын</a:t>
            </a:r>
            <a:r>
              <a:rPr lang="ru-RU" dirty="0"/>
              <a:t> </a:t>
            </a:r>
            <a:r>
              <a:rPr lang="ru-RU" dirty="0" err="1"/>
              <a:t>операциялар</a:t>
            </a:r>
            <a:r>
              <a:rPr lang="ru-RU" dirty="0"/>
              <a:t> </a:t>
            </a:r>
            <a:r>
              <a:rPr lang="ru-RU" dirty="0" err="1"/>
              <a:t>бойынша</a:t>
            </a:r>
            <a:r>
              <a:rPr lang="ru-RU" dirty="0"/>
              <a:t> </a:t>
            </a:r>
            <a:r>
              <a:rPr lang="ru-RU" dirty="0" err="1"/>
              <a:t>көрсетілген</a:t>
            </a:r>
            <a:r>
              <a:rPr lang="ru-RU" dirty="0"/>
              <a:t> </a:t>
            </a:r>
            <a:r>
              <a:rPr lang="ru-RU" dirty="0" err="1"/>
              <a:t>қызметтер</a:t>
            </a:r>
            <a:r>
              <a:rPr lang="ru-RU" dirty="0"/>
              <a:t>, </a:t>
            </a:r>
            <a:r>
              <a:rPr lang="ru-RU" dirty="0" err="1"/>
              <a:t>мүлікке</a:t>
            </a:r>
            <a:r>
              <a:rPr lang="ru-RU" dirty="0"/>
              <a:t> </a:t>
            </a:r>
            <a:r>
              <a:rPr lang="ru-RU" dirty="0" err="1"/>
              <a:t>меншік</a:t>
            </a:r>
            <a:r>
              <a:rPr lang="ru-RU" dirty="0"/>
              <a:t> </a:t>
            </a:r>
            <a:r>
              <a:rPr lang="ru-RU" dirty="0" err="1"/>
              <a:t>құқығын</a:t>
            </a:r>
            <a:r>
              <a:rPr lang="ru-RU" dirty="0"/>
              <a:t> </a:t>
            </a:r>
            <a:r>
              <a:rPr lang="ru-RU" dirty="0" err="1"/>
              <a:t>беруді</a:t>
            </a:r>
            <a:r>
              <a:rPr lang="ru-RU" dirty="0"/>
              <a:t> </a:t>
            </a:r>
            <a:r>
              <a:rPr lang="ru-RU" dirty="0" err="1"/>
              <a:t>көздейтін</a:t>
            </a:r>
            <a:r>
              <a:rPr lang="ru-RU" dirty="0"/>
              <a:t> </a:t>
            </a:r>
            <a:r>
              <a:rPr lang="ru-RU" dirty="0" err="1"/>
              <a:t>шарттарды</a:t>
            </a:r>
            <a:r>
              <a:rPr lang="ru-RU" dirty="0"/>
              <a:t> (</a:t>
            </a:r>
            <a:r>
              <a:rPr lang="ru-RU" dirty="0" err="1"/>
              <a:t>келісімшарттарды</a:t>
            </a:r>
            <a:r>
              <a:rPr lang="ru-RU" dirty="0"/>
              <a:t>) </a:t>
            </a:r>
            <a:r>
              <a:rPr lang="ru-RU" dirty="0" err="1"/>
              <a:t>орындамағаны</a:t>
            </a:r>
            <a:r>
              <a:rPr lang="ru-RU" dirty="0"/>
              <a:t> </a:t>
            </a:r>
            <a:r>
              <a:rPr lang="ru-RU" dirty="0" err="1"/>
              <a:t>немесе</a:t>
            </a:r>
            <a:r>
              <a:rPr lang="ru-RU" dirty="0"/>
              <a:t> </a:t>
            </a:r>
            <a:r>
              <a:rPr lang="ru-RU" dirty="0" err="1"/>
              <a:t>тиісінше</a:t>
            </a:r>
            <a:r>
              <a:rPr lang="ru-RU" dirty="0"/>
              <a:t> </a:t>
            </a:r>
            <a:r>
              <a:rPr lang="ru-RU" dirty="0" err="1"/>
              <a:t>орындамағаны</a:t>
            </a:r>
            <a:r>
              <a:rPr lang="ru-RU" dirty="0"/>
              <a:t> </a:t>
            </a:r>
            <a:r>
              <a:rPr lang="ru-RU" dirty="0" err="1"/>
              <a:t>үшін</a:t>
            </a:r>
            <a:r>
              <a:rPr lang="ru-RU" dirty="0"/>
              <a:t> санкция </a:t>
            </a:r>
            <a:r>
              <a:rPr lang="ru-RU" dirty="0" err="1"/>
              <a:t>түріндегі</a:t>
            </a:r>
            <a:r>
              <a:rPr lang="ru-RU" dirty="0"/>
              <a:t> </a:t>
            </a:r>
            <a:r>
              <a:rPr lang="ru-RU" dirty="0" err="1"/>
              <a:t>сомалардың</a:t>
            </a:r>
            <a:r>
              <a:rPr lang="ru-RU" dirty="0"/>
              <a:t> </a:t>
            </a:r>
            <a:r>
              <a:rPr lang="ru-RU" dirty="0" err="1"/>
              <a:t>банкке</a:t>
            </a:r>
            <a:r>
              <a:rPr lang="ru-RU" dirty="0"/>
              <a:t> </a:t>
            </a:r>
            <a:r>
              <a:rPr lang="ru-RU" dirty="0" err="1"/>
              <a:t>түсуі</a:t>
            </a:r>
            <a:r>
              <a:rPr lang="ru-RU" dirty="0"/>
              <a:t>. </a:t>
            </a:r>
            <a:r>
              <a:rPr lang="ru-RU" dirty="0" err="1"/>
              <a:t>Бұл</a:t>
            </a:r>
            <a:r>
              <a:rPr lang="ru-RU" dirty="0"/>
              <a:t> </a:t>
            </a:r>
            <a:r>
              <a:rPr lang="ru-RU" dirty="0" err="1"/>
              <a:t>ретте</a:t>
            </a:r>
            <a:r>
              <a:rPr lang="ru-RU" dirty="0"/>
              <a:t> </a:t>
            </a:r>
            <a:r>
              <a:rPr lang="ru-RU" dirty="0" err="1"/>
              <a:t>салық</a:t>
            </a:r>
            <a:r>
              <a:rPr lang="ru-RU" dirty="0"/>
              <a:t> </a:t>
            </a:r>
            <a:r>
              <a:rPr lang="ru-RU" dirty="0" err="1"/>
              <a:t>салуға</a:t>
            </a:r>
            <a:r>
              <a:rPr lang="ru-RU" dirty="0"/>
              <a:t> </a:t>
            </a:r>
            <a:r>
              <a:rPr lang="ru-RU" dirty="0" err="1"/>
              <a:t>жатпайтын</a:t>
            </a:r>
            <a:r>
              <a:rPr lang="ru-RU" dirty="0"/>
              <a:t> (</a:t>
            </a:r>
            <a:r>
              <a:rPr lang="ru-RU" dirty="0" err="1"/>
              <a:t>салық</a:t>
            </a:r>
            <a:r>
              <a:rPr lang="ru-RU" dirty="0"/>
              <a:t> </a:t>
            </a:r>
            <a:r>
              <a:rPr lang="ru-RU" dirty="0" err="1"/>
              <a:t>салудан</a:t>
            </a:r>
            <a:r>
              <a:rPr lang="ru-RU" dirty="0"/>
              <a:t> </a:t>
            </a:r>
            <a:r>
              <a:rPr lang="ru-RU" dirty="0" err="1"/>
              <a:t>босатылған</a:t>
            </a:r>
            <a:r>
              <a:rPr lang="ru-RU" dirty="0"/>
              <a:t>) </a:t>
            </a:r>
            <a:r>
              <a:rPr lang="ru-RU" dirty="0" err="1"/>
              <a:t>операциялар</a:t>
            </a:r>
            <a:r>
              <a:rPr lang="ru-RU" dirty="0"/>
              <a:t> </a:t>
            </a:r>
            <a:r>
              <a:rPr lang="ru-RU" dirty="0" err="1"/>
              <a:t>бойынша</a:t>
            </a:r>
            <a:r>
              <a:rPr lang="ru-RU" dirty="0"/>
              <a:t> </a:t>
            </a:r>
            <a:r>
              <a:rPr lang="ru-RU" dirty="0" err="1"/>
              <a:t>алынған</a:t>
            </a:r>
            <a:r>
              <a:rPr lang="ru-RU" dirty="0"/>
              <a:t> </a:t>
            </a:r>
            <a:r>
              <a:rPr lang="ru-RU" dirty="0" err="1"/>
              <a:t>санкциялардың</a:t>
            </a:r>
            <a:r>
              <a:rPr lang="ru-RU" dirty="0"/>
              <a:t> </a:t>
            </a:r>
            <a:r>
              <a:rPr lang="ru-RU" dirty="0" err="1"/>
              <a:t>сомалары</a:t>
            </a:r>
            <a:r>
              <a:rPr lang="ru-RU" dirty="0"/>
              <a:t> </a:t>
            </a:r>
            <a:r>
              <a:rPr lang="ru-RU" dirty="0" err="1"/>
              <a:t>салық</a:t>
            </a:r>
            <a:r>
              <a:rPr lang="ru-RU" dirty="0"/>
              <a:t> </a:t>
            </a:r>
            <a:r>
              <a:rPr lang="ru-RU" dirty="0" err="1"/>
              <a:t>салуға</a:t>
            </a:r>
            <a:r>
              <a:rPr lang="ru-RU" dirty="0"/>
              <a:t> </a:t>
            </a:r>
            <a:r>
              <a:rPr lang="ru-RU" dirty="0" err="1"/>
              <a:t>жатпайды</a:t>
            </a:r>
            <a:r>
              <a:rPr lang="ru-RU" dirty="0"/>
              <a:t>.</a:t>
            </a:r>
          </a:p>
          <a:p>
            <a:endParaRPr lang="ru-RU" dirty="0"/>
          </a:p>
        </p:txBody>
      </p:sp>
    </p:spTree>
    <p:extLst>
      <p:ext uri="{BB962C8B-B14F-4D97-AF65-F5344CB8AC3E}">
        <p14:creationId xmlns:p14="http://schemas.microsoft.com/office/powerpoint/2010/main" val="1289211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dirty="0">
                <a:latin typeface="Times New Roman" panose="02020603050405020304" pitchFamily="18" charset="0"/>
                <a:cs typeface="Times New Roman" panose="02020603050405020304" pitchFamily="18" charset="0"/>
              </a:rPr>
              <a:t>Қосылған құн салығынан босатылған, тауарларды, </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rPr>
              <a:t>               жұмыстарды, көрсетілетін қызметтерді </a:t>
            </a:r>
            <a:r>
              <a:rPr lang="kk-KZ" sz="2400" dirty="0" smtClean="0">
                <a:latin typeface="Times New Roman" panose="02020603050405020304" pitchFamily="18" charset="0"/>
                <a:cs typeface="Times New Roman" panose="02020603050405020304" pitchFamily="18" charset="0"/>
              </a:rPr>
              <a:t>өткізу бойынша айналымдар</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12776"/>
            <a:ext cx="8229600" cy="4713387"/>
          </a:xfrm>
        </p:spPr>
        <p:txBody>
          <a:bodyPr>
            <a:normAutofit fontScale="25000" lnSpcReduction="20000"/>
          </a:bodyPr>
          <a:lstStyle/>
          <a:p>
            <a:r>
              <a:rPr lang="kk-KZ" sz="5600" b="1" dirty="0">
                <a:latin typeface="Times New Roman" panose="02020603050405020304" pitchFamily="18" charset="0"/>
                <a:cs typeface="Times New Roman" panose="02020603050405020304" pitchFamily="18" charset="0"/>
              </a:rPr>
              <a:t>397-бап. Қосылған құн салығынан босатылатын, қаржылық </a:t>
            </a:r>
            <a:r>
              <a:rPr lang="ru-RU" sz="5600" b="1" dirty="0">
                <a:latin typeface="Times New Roman" panose="02020603050405020304" pitchFamily="18" charset="0"/>
                <a:cs typeface="Times New Roman" panose="02020603050405020304" pitchFamily="18" charset="0"/>
              </a:rPr>
              <a:t> </a:t>
            </a:r>
            <a:r>
              <a:rPr lang="kk-KZ" sz="5600" dirty="0" smtClean="0">
                <a:latin typeface="Times New Roman" panose="02020603050405020304" pitchFamily="18" charset="0"/>
                <a:cs typeface="Times New Roman" panose="02020603050405020304" pitchFamily="18" charset="0"/>
              </a:rPr>
              <a:t>операцияларды </a:t>
            </a:r>
            <a:r>
              <a:rPr lang="kk-KZ" sz="5600" dirty="0">
                <a:latin typeface="Times New Roman" panose="02020603050405020304" pitchFamily="18" charset="0"/>
                <a:cs typeface="Times New Roman" panose="02020603050405020304" pitchFamily="18" charset="0"/>
              </a:rPr>
              <a:t>өткізу бойынша </a:t>
            </a:r>
            <a:r>
              <a:rPr lang="kk-KZ" sz="5600" dirty="0" smtClean="0">
                <a:latin typeface="Times New Roman" panose="02020603050405020304" pitchFamily="18" charset="0"/>
                <a:cs typeface="Times New Roman" panose="02020603050405020304" pitchFamily="18" charset="0"/>
              </a:rPr>
              <a:t>айналымдар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Осы баптың 2-тармағында көзделген қаржылық операциялар қосылған құн салығынан босатылады.</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2. Қосылған құн салығынан босатылатын қаржылық операцияларға мыналар жатады: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банктер және банк операцияларының жекелеген түрлерін жүзеге асыратын ұйымдар лицензия негізінде жүзеге асыратын мынадай банк операциялары мен өзге де операциялар, сондай-ақ Қазақстан Республикасының заңдарында белгіленген өкілеттіктер шегінде өзге де заңды тұлғалар лицензиясыз жүргізетін операциялар: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жеке тұлғалардың депозиттерін қабылдау, банктік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заңды тұлғалардың депозиттерін қабылдау, банктік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банктердің және банк операцияларының жекелеген түрлерін жүзеге асыратын ұйымдардың корреспонденттік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 жеке және заңды тұлғаларға тиесілі аффинирленген бағалы металдардың және бағалы металдардан жасалған монеталардың физикалық саны көрсетілетін аталған тұлғалардың металл шоттарын ашу және жүргізу; </a:t>
            </a:r>
            <a:endParaRPr lang="ru-RU" sz="5600" dirty="0">
              <a:latin typeface="Times New Roman" panose="02020603050405020304" pitchFamily="18" charset="0"/>
              <a:cs typeface="Times New Roman" panose="02020603050405020304" pitchFamily="18" charset="0"/>
            </a:endParaRPr>
          </a:p>
          <a:p>
            <a:r>
              <a:rPr lang="ru-RU" sz="5600" dirty="0" err="1">
                <a:latin typeface="Times New Roman" panose="02020603050405020304" pitchFamily="18" charset="0"/>
                <a:cs typeface="Times New Roman" panose="02020603050405020304" pitchFamily="18" charset="0"/>
              </a:rPr>
              <a:t>аударым</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a:t>
            </a:r>
            <a:r>
              <a:rPr lang="kk-KZ" sz="5600" dirty="0">
                <a:latin typeface="Times New Roman" panose="02020603050405020304" pitchFamily="18" charset="0"/>
                <a:cs typeface="Times New Roman" panose="02020603050405020304" pitchFamily="18" charset="0"/>
              </a:rPr>
              <a:t>, оның ішінде пошталық ақша аударымдары</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қарыз</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кассалық</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шетел</a:t>
            </a:r>
            <a:r>
              <a:rPr lang="ru-RU" sz="5600" dirty="0">
                <a:latin typeface="Times New Roman" panose="02020603050405020304" pitchFamily="18" charset="0"/>
                <a:cs typeface="Times New Roman" panose="02020603050405020304" pitchFamily="18" charset="0"/>
              </a:rPr>
              <a:t> валюта</a:t>
            </a:r>
            <a:r>
              <a:rPr lang="kk-KZ" sz="5600" dirty="0">
                <a:latin typeface="Times New Roman" panose="02020603050405020304" pitchFamily="18" charset="0"/>
                <a:cs typeface="Times New Roman" panose="02020603050405020304" pitchFamily="18" charset="0"/>
              </a:rPr>
              <a:t>сы</a:t>
            </a:r>
            <a:r>
              <a:rPr lang="ru-RU" sz="5600" dirty="0">
                <a:latin typeface="Times New Roman" panose="02020603050405020304" pitchFamily="18" charset="0"/>
                <a:cs typeface="Times New Roman" panose="02020603050405020304" pitchFamily="18" charset="0"/>
              </a:rPr>
              <a:t>мен </a:t>
            </a:r>
            <a:r>
              <a:rPr lang="ru-RU" sz="5600" dirty="0" err="1">
                <a:latin typeface="Times New Roman" panose="02020603050405020304" pitchFamily="18" charset="0"/>
                <a:cs typeface="Times New Roman" panose="02020603050405020304" pitchFamily="18" charset="0"/>
              </a:rPr>
              <a:t>айырбас</a:t>
            </a:r>
            <a:r>
              <a:rPr lang="kk-KZ" sz="5600" dirty="0">
                <a:latin typeface="Times New Roman" panose="02020603050405020304" pitchFamily="18" charset="0"/>
                <a:cs typeface="Times New Roman" panose="02020603050405020304" pitchFamily="18" charset="0"/>
              </a:rPr>
              <a:t>тау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ұйымдастыру</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төлем</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құжаттарын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вексельдерді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қоспағанда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инкассоға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қабылдау</a:t>
            </a:r>
            <a:r>
              <a:rPr lang="ru-RU" sz="5600" dirty="0">
                <a:latin typeface="Times New Roman" panose="02020603050405020304" pitchFamily="18" charset="0"/>
                <a:cs typeface="Times New Roman" panose="02020603050405020304" pitchFamily="18" charset="0"/>
              </a:rPr>
              <a:t>; </a:t>
            </a:r>
          </a:p>
          <a:p>
            <a:r>
              <a:rPr lang="ru-RU" sz="5600" dirty="0">
                <a:latin typeface="Times New Roman" panose="02020603050405020304" pitchFamily="18" charset="0"/>
                <a:cs typeface="Times New Roman" panose="02020603050405020304" pitchFamily="18" charset="0"/>
              </a:rPr>
              <a:t>аккредитив</a:t>
            </a:r>
            <a:r>
              <a:rPr lang="kk-KZ" sz="5600" dirty="0">
                <a:latin typeface="Times New Roman" panose="02020603050405020304" pitchFamily="18" charset="0"/>
                <a:cs typeface="Times New Roman" panose="02020603050405020304" pitchFamily="18" charset="0"/>
              </a:rPr>
              <a:t>ті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ашу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ұсыну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kk-KZ" sz="5600" dirty="0">
                <a:latin typeface="Times New Roman" panose="02020603050405020304" pitchFamily="18" charset="0"/>
                <a:cs typeface="Times New Roman" panose="02020603050405020304" pitchFamily="18" charset="0"/>
              </a:rPr>
              <a:t>р</a:t>
            </a:r>
            <a:r>
              <a:rPr lang="ru-RU" sz="5600" dirty="0" err="1">
                <a:latin typeface="Times New Roman" panose="02020603050405020304" pitchFamily="18" charset="0"/>
                <a:cs typeface="Times New Roman" panose="02020603050405020304" pitchFamily="18" charset="0"/>
              </a:rPr>
              <a:t>астау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ол</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бойынша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міндеттемелерді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банктердің</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ақшалай</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нысанда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kk-KZ" sz="5600" dirty="0">
                <a:latin typeface="Times New Roman" panose="02020603050405020304" pitchFamily="18" charset="0"/>
                <a:cs typeface="Times New Roman" panose="02020603050405020304" pitchFamily="18" charset="0"/>
              </a:rPr>
              <a:t>ды</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көзде</a:t>
            </a:r>
            <a:r>
              <a:rPr lang="kk-KZ" sz="5600" dirty="0">
                <a:latin typeface="Times New Roman" panose="02020603050405020304" pitchFamily="18" charset="0"/>
                <a:cs typeface="Times New Roman" panose="02020603050405020304" pitchFamily="18" charset="0"/>
              </a:rPr>
              <a:t>й</a:t>
            </a:r>
            <a:r>
              <a:rPr lang="ru-RU" sz="5600" dirty="0" err="1">
                <a:latin typeface="Times New Roman" panose="02020603050405020304" pitchFamily="18" charset="0"/>
                <a:cs typeface="Times New Roman" panose="02020603050405020304" pitchFamily="18" charset="0"/>
              </a:rPr>
              <a:t>тін</a:t>
            </a:r>
            <a:r>
              <a:rPr lang="ru-RU" sz="5600" dirty="0">
                <a:latin typeface="Times New Roman" panose="02020603050405020304" pitchFamily="18" charset="0"/>
                <a:cs typeface="Times New Roman" panose="02020603050405020304" pitchFamily="18" charset="0"/>
              </a:rPr>
              <a:t> банк </a:t>
            </a:r>
            <a:r>
              <a:rPr lang="ru-RU" sz="5600" dirty="0" err="1">
                <a:latin typeface="Times New Roman" panose="02020603050405020304" pitchFamily="18" charset="0"/>
                <a:cs typeface="Times New Roman" panose="02020603050405020304" pitchFamily="18" charset="0"/>
              </a:rPr>
              <a:t>кепілдіктерін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беруі</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банктердің</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үшінші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тұлғалар</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үшін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ақшалай</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нысанда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kk-KZ" sz="5600" dirty="0">
                <a:latin typeface="Times New Roman" panose="02020603050405020304" pitchFamily="18" charset="0"/>
                <a:cs typeface="Times New Roman" panose="02020603050405020304" pitchFamily="18" charset="0"/>
              </a:rPr>
              <a:t>ды</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көзде</a:t>
            </a:r>
            <a:r>
              <a:rPr lang="kk-KZ" sz="5600" dirty="0">
                <a:latin typeface="Times New Roman" panose="02020603050405020304" pitchFamily="18" charset="0"/>
                <a:cs typeface="Times New Roman" panose="02020603050405020304" pitchFamily="18" charset="0"/>
              </a:rPr>
              <a:t>й</a:t>
            </a:r>
            <a:r>
              <a:rPr lang="ru-RU" sz="5600" dirty="0" err="1">
                <a:latin typeface="Times New Roman" panose="02020603050405020304" pitchFamily="18" charset="0"/>
                <a:cs typeface="Times New Roman" panose="02020603050405020304" pitchFamily="18" charset="0"/>
              </a:rPr>
              <a:t>тін</a:t>
            </a:r>
            <a:r>
              <a:rPr lang="ru-RU" sz="5600" dirty="0">
                <a:latin typeface="Times New Roman" panose="02020603050405020304" pitchFamily="18" charset="0"/>
                <a:cs typeface="Times New Roman" panose="02020603050405020304" pitchFamily="18" charset="0"/>
              </a:rPr>
              <a:t> банк </a:t>
            </a:r>
            <a:r>
              <a:rPr lang="ru-RU" sz="5600" dirty="0" err="1">
                <a:latin typeface="Times New Roman" panose="02020603050405020304" pitchFamily="18" charset="0"/>
                <a:cs typeface="Times New Roman" panose="02020603050405020304" pitchFamily="18" charset="0"/>
              </a:rPr>
              <a:t>кепілгерлі</a:t>
            </a:r>
            <a:r>
              <a:rPr lang="kk-KZ" sz="5600" dirty="0">
                <a:latin typeface="Times New Roman" panose="02020603050405020304" pitchFamily="18" charset="0"/>
                <a:cs typeface="Times New Roman" panose="02020603050405020304" pitchFamily="18" charset="0"/>
              </a:rPr>
              <a:t>ктер</a:t>
            </a:r>
            <a:r>
              <a:rPr lang="ru-RU" sz="5600" dirty="0" err="1">
                <a:latin typeface="Times New Roman" panose="02020603050405020304" pitchFamily="18" charset="0"/>
                <a:cs typeface="Times New Roman" panose="02020603050405020304" pitchFamily="18" charset="0"/>
              </a:rPr>
              <a:t>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өзге</a:t>
            </a:r>
            <a:r>
              <a:rPr lang="ru-RU" sz="5600" dirty="0">
                <a:latin typeface="Times New Roman" panose="02020603050405020304" pitchFamily="18" charset="0"/>
                <a:cs typeface="Times New Roman" panose="02020603050405020304" pitchFamily="18" charset="0"/>
              </a:rPr>
              <a:t> де </a:t>
            </a:r>
            <a:r>
              <a:rPr lang="ru-RU" sz="5600" dirty="0" err="1">
                <a:latin typeface="Times New Roman" panose="02020603050405020304" pitchFamily="18" charset="0"/>
                <a:cs typeface="Times New Roman" panose="02020603050405020304" pitchFamily="18" charset="0"/>
              </a:rPr>
              <a:t>міндеттемелерді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беруі</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жүзеге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асыратын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факторингтік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форфейтингтік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a:t>
            </a:r>
            <a:r>
              <a:rPr lang="ru-RU" sz="5600"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633864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25000" lnSpcReduction="20000"/>
          </a:bodyPr>
          <a:lstStyle/>
          <a:p>
            <a:r>
              <a:rPr lang="ru-RU" sz="5600" dirty="0"/>
              <a:t>2) ислам </a:t>
            </a:r>
            <a:r>
              <a:rPr lang="ru-RU" sz="5600" dirty="0" err="1"/>
              <a:t>банкінің</a:t>
            </a:r>
            <a:r>
              <a:rPr lang="ru-RU" sz="5600" dirty="0"/>
              <a:t> лицензия </a:t>
            </a:r>
            <a:r>
              <a:rPr lang="ru-RU" sz="5600" dirty="0" err="1"/>
              <a:t>негізінде</a:t>
            </a:r>
            <a:r>
              <a:rPr lang="ru-RU" sz="5600" dirty="0"/>
              <a:t> </a:t>
            </a:r>
            <a:r>
              <a:rPr lang="ru-RU" sz="5600" dirty="0" err="1"/>
              <a:t>жүзеге</a:t>
            </a:r>
            <a:r>
              <a:rPr lang="ru-RU" sz="5600" dirty="0"/>
              <a:t> </a:t>
            </a:r>
            <a:r>
              <a:rPr lang="ru-RU" sz="5600" dirty="0" err="1"/>
              <a:t>асырылатын</a:t>
            </a:r>
            <a:r>
              <a:rPr lang="ru-RU" sz="5600" dirty="0"/>
              <a:t> </a:t>
            </a:r>
            <a:r>
              <a:rPr lang="ru-RU" sz="5600" dirty="0" err="1"/>
              <a:t>мынадай</a:t>
            </a:r>
            <a:r>
              <a:rPr lang="ru-RU" sz="5600" dirty="0"/>
              <a:t> банк </a:t>
            </a:r>
            <a:r>
              <a:rPr lang="ru-RU" sz="5600" dirty="0" err="1"/>
              <a:t>операциялары</a:t>
            </a:r>
            <a:r>
              <a:rPr lang="ru-RU" sz="5600" dirty="0"/>
              <a:t>: </a:t>
            </a:r>
          </a:p>
          <a:p>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a:t>
            </a:r>
            <a:r>
              <a:rPr lang="ru-RU" sz="5600" dirty="0" err="1"/>
              <a:t>талап</a:t>
            </a:r>
            <a:r>
              <a:rPr lang="ru-RU" sz="5600" dirty="0"/>
              <a:t> </a:t>
            </a:r>
            <a:r>
              <a:rPr lang="ru-RU" sz="5600" dirty="0" err="1"/>
              <a:t>етілгенге</a:t>
            </a:r>
            <a:r>
              <a:rPr lang="ru-RU" sz="5600" dirty="0"/>
              <a:t> </a:t>
            </a:r>
            <a:r>
              <a:rPr lang="ru-RU" sz="5600" dirty="0" err="1"/>
              <a:t>дейін</a:t>
            </a:r>
            <a:r>
              <a:rPr lang="ru-RU" sz="5600" dirty="0"/>
              <a:t> </a:t>
            </a:r>
            <a:r>
              <a:rPr lang="ru-RU" sz="5600" dirty="0" err="1"/>
              <a:t>пайызсыз</a:t>
            </a:r>
            <a:r>
              <a:rPr lang="ru-RU" sz="5600" dirty="0"/>
              <a:t> </a:t>
            </a:r>
            <a:r>
              <a:rPr lang="ru-RU" sz="5600" dirty="0" err="1"/>
              <a:t>депозиттерін</a:t>
            </a:r>
            <a:r>
              <a:rPr lang="ru-RU" sz="5600" dirty="0"/>
              <a:t> </a:t>
            </a:r>
            <a:r>
              <a:rPr lang="ru-RU" sz="5600" dirty="0" err="1"/>
              <a:t>қабылдау</a:t>
            </a:r>
            <a:r>
              <a:rPr lang="ru-RU" sz="5600" dirty="0"/>
              <a:t>, </a:t>
            </a:r>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банк</a:t>
            </a:r>
            <a:r>
              <a:rPr lang="kk-KZ" sz="5600" dirty="0"/>
              <a:t>тік</a:t>
            </a:r>
            <a:r>
              <a:rPr lang="ru-RU" sz="5600" dirty="0"/>
              <a:t> </a:t>
            </a:r>
            <a:r>
              <a:rPr lang="ru-RU" sz="5600" dirty="0" err="1"/>
              <a:t>шоттарын</a:t>
            </a:r>
            <a:r>
              <a:rPr lang="ru-RU" sz="5600" dirty="0"/>
              <a:t> </a:t>
            </a:r>
            <a:r>
              <a:rPr lang="ru-RU" sz="5600" dirty="0" err="1"/>
              <a:t>ашу</a:t>
            </a:r>
            <a:r>
              <a:rPr lang="ru-RU" sz="5600" dirty="0"/>
              <a:t> </a:t>
            </a:r>
            <a:r>
              <a:rPr lang="ru-RU" sz="5600" dirty="0" err="1"/>
              <a:t>және</a:t>
            </a:r>
            <a:r>
              <a:rPr lang="ru-RU" sz="5600" dirty="0"/>
              <a:t> </a:t>
            </a:r>
            <a:r>
              <a:rPr lang="ru-RU" sz="5600" dirty="0" err="1"/>
              <a:t>жүргізу</a:t>
            </a:r>
            <a:r>
              <a:rPr lang="ru-RU" sz="5600" dirty="0"/>
              <a:t>; </a:t>
            </a:r>
          </a:p>
          <a:p>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a:t>
            </a:r>
            <a:r>
              <a:rPr lang="ru-RU" sz="5600" dirty="0" err="1"/>
              <a:t>инвестициялық</a:t>
            </a:r>
            <a:r>
              <a:rPr lang="ru-RU" sz="5600" dirty="0"/>
              <a:t> </a:t>
            </a:r>
            <a:r>
              <a:rPr lang="ru-RU" sz="5600" dirty="0" err="1"/>
              <a:t>депозиттерін</a:t>
            </a:r>
            <a:r>
              <a:rPr lang="ru-RU" sz="5600" dirty="0"/>
              <a:t> </a:t>
            </a:r>
            <a:r>
              <a:rPr lang="ru-RU" sz="5600" dirty="0" err="1"/>
              <a:t>қабылдау</a:t>
            </a:r>
            <a:r>
              <a:rPr lang="ru-RU" sz="5600" dirty="0"/>
              <a:t>; </a:t>
            </a:r>
          </a:p>
          <a:p>
            <a:r>
              <a:rPr lang="ru-RU" sz="5600" dirty="0" err="1"/>
              <a:t>банктік</a:t>
            </a:r>
            <a:r>
              <a:rPr lang="ru-RU" sz="5600" dirty="0"/>
              <a:t> </a:t>
            </a:r>
            <a:r>
              <a:rPr lang="kk-KZ" sz="5600" dirty="0"/>
              <a:t>қарыз</a:t>
            </a:r>
            <a:r>
              <a:rPr lang="ru-RU" sz="5600" dirty="0"/>
              <a:t> </a:t>
            </a:r>
            <a:r>
              <a:rPr lang="ru-RU" sz="5600" dirty="0" err="1"/>
              <a:t>операциялары</a:t>
            </a:r>
            <a:r>
              <a:rPr lang="ru-RU" sz="5600" dirty="0"/>
              <a:t>: </a:t>
            </a:r>
            <a:r>
              <a:rPr lang="ru-RU" sz="5600" dirty="0" err="1"/>
              <a:t>мерзімділік</a:t>
            </a:r>
            <a:r>
              <a:rPr lang="ru-RU" sz="5600" dirty="0"/>
              <a:t>, </a:t>
            </a:r>
            <a:r>
              <a:rPr lang="ru-RU" sz="5600" dirty="0" err="1"/>
              <a:t>қайтарымдылық</a:t>
            </a:r>
            <a:r>
              <a:rPr lang="ru-RU" sz="5600" dirty="0"/>
              <a:t> </a:t>
            </a:r>
            <a:r>
              <a:rPr lang="kk-KZ" sz="5600" dirty="0"/>
              <a:t>шарттарымен</a:t>
            </a:r>
            <a:r>
              <a:rPr lang="ru-RU" sz="5600" dirty="0"/>
              <a:t> </a:t>
            </a:r>
            <a:r>
              <a:rPr lang="ru-RU" sz="5600" dirty="0" err="1"/>
              <a:t>және</a:t>
            </a:r>
            <a:r>
              <a:rPr lang="ru-RU" sz="5600" dirty="0"/>
              <a:t> </a:t>
            </a:r>
            <a:r>
              <a:rPr lang="ru-RU" sz="5600" dirty="0" err="1"/>
              <a:t>сыйақы</a:t>
            </a:r>
            <a:r>
              <a:rPr lang="ru-RU" sz="5600" dirty="0"/>
              <a:t> </a:t>
            </a:r>
            <a:r>
              <a:rPr lang="kk-KZ" sz="5600" dirty="0"/>
              <a:t>өндіріп </a:t>
            </a:r>
            <a:r>
              <a:rPr lang="ru-RU" sz="5600" dirty="0" err="1"/>
              <a:t>алмай</a:t>
            </a:r>
            <a:r>
              <a:rPr lang="ru-RU" sz="5600" dirty="0"/>
              <a:t> </a:t>
            </a:r>
            <a:r>
              <a:rPr lang="ru-RU" sz="5600" dirty="0" err="1"/>
              <a:t>ақшалай</a:t>
            </a:r>
            <a:r>
              <a:rPr lang="ru-RU" sz="5600" dirty="0"/>
              <a:t> </a:t>
            </a:r>
            <a:r>
              <a:rPr lang="ru-RU" sz="5600" dirty="0" err="1"/>
              <a:t>нысанда</a:t>
            </a:r>
            <a:r>
              <a:rPr lang="ru-RU" sz="5600" dirty="0"/>
              <a:t> </a:t>
            </a:r>
            <a:r>
              <a:rPr lang="ru-RU" sz="5600" dirty="0" err="1"/>
              <a:t>кредиттер</a:t>
            </a:r>
            <a:r>
              <a:rPr lang="ru-RU" sz="5600" dirty="0"/>
              <a:t> беру; </a:t>
            </a:r>
          </a:p>
          <a:p>
            <a:r>
              <a:rPr lang="ru-RU" sz="5600" dirty="0"/>
              <a:t>3) </a:t>
            </a:r>
            <a:r>
              <a:rPr lang="ru-RU" sz="5600" dirty="0" err="1"/>
              <a:t>бағалы</a:t>
            </a:r>
            <a:r>
              <a:rPr lang="ru-RU" sz="5600" dirty="0"/>
              <a:t> </a:t>
            </a:r>
            <a:r>
              <a:rPr lang="ru-RU" sz="5600" dirty="0" err="1"/>
              <a:t>қағаздармен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4) </a:t>
            </a:r>
            <a:r>
              <a:rPr lang="ru-RU" sz="5600" dirty="0" err="1"/>
              <a:t>бағалы</a:t>
            </a:r>
            <a:r>
              <a:rPr lang="ru-RU" sz="5600" dirty="0"/>
              <a:t> </a:t>
            </a:r>
            <a:r>
              <a:rPr lang="ru-RU" sz="5600" dirty="0" err="1"/>
              <a:t>қағаздар</a:t>
            </a:r>
            <a:r>
              <a:rPr lang="ru-RU" sz="5600" dirty="0"/>
              <a:t> </a:t>
            </a:r>
            <a:r>
              <a:rPr lang="ru-RU" sz="5600" dirty="0" err="1"/>
              <a:t>нарығына</a:t>
            </a:r>
            <a:r>
              <a:rPr lang="ru-RU" sz="5600" dirty="0"/>
              <a:t> </a:t>
            </a:r>
            <a:r>
              <a:rPr lang="ru-RU" sz="5600" dirty="0" err="1"/>
              <a:t>кәсіби</a:t>
            </a:r>
            <a:r>
              <a:rPr lang="ru-RU" sz="5600" dirty="0"/>
              <a:t> </a:t>
            </a:r>
            <a:r>
              <a:rPr lang="ru-RU" sz="5600" dirty="0" err="1"/>
              <a:t>қатысушылардың</a:t>
            </a:r>
            <a:r>
              <a:rPr lang="ru-RU" sz="5600" dirty="0"/>
              <a:t>, </a:t>
            </a:r>
            <a:r>
              <a:rPr lang="ru-RU" sz="5600" dirty="0" err="1"/>
              <a:t>сондай-ақ</a:t>
            </a:r>
            <a:r>
              <a:rPr lang="ru-RU" sz="5600" dirty="0"/>
              <a:t> </a:t>
            </a:r>
            <a:r>
              <a:rPr lang="ru-RU" sz="5600" dirty="0" err="1"/>
              <a:t>бағалы</a:t>
            </a:r>
            <a:r>
              <a:rPr lang="ru-RU" sz="5600" dirty="0"/>
              <a:t> </a:t>
            </a:r>
            <a:r>
              <a:rPr lang="ru-RU" sz="5600" dirty="0" err="1"/>
              <a:t>қағаздар</a:t>
            </a:r>
            <a:r>
              <a:rPr lang="ru-RU" sz="5600" dirty="0"/>
              <a:t> </a:t>
            </a:r>
            <a:r>
              <a:rPr lang="ru-RU" sz="5600" dirty="0" err="1"/>
              <a:t>нарығындағы</a:t>
            </a:r>
            <a:r>
              <a:rPr lang="ru-RU" sz="5600" dirty="0"/>
              <a:t> </a:t>
            </a:r>
            <a:r>
              <a:rPr lang="ru-RU" sz="5600" dirty="0" err="1"/>
              <a:t>кәсіби</a:t>
            </a:r>
            <a:r>
              <a:rPr lang="ru-RU" sz="5600" dirty="0"/>
              <a:t> </a:t>
            </a:r>
            <a:r>
              <a:rPr lang="ru-RU" sz="5600" dirty="0" err="1"/>
              <a:t>қызметті</a:t>
            </a:r>
            <a:r>
              <a:rPr lang="ru-RU" sz="5600" dirty="0"/>
              <a:t> </a:t>
            </a:r>
            <a:r>
              <a:rPr lang="ru-RU" sz="5600" dirty="0" err="1"/>
              <a:t>Қазақстан</a:t>
            </a:r>
            <a:r>
              <a:rPr lang="ru-RU" sz="5600" dirty="0"/>
              <a:t> </a:t>
            </a:r>
            <a:r>
              <a:rPr lang="ru-RU" sz="5600" dirty="0" err="1"/>
              <a:t>Республикасының</a:t>
            </a:r>
            <a:r>
              <a:rPr lang="ru-RU" sz="5600" dirty="0"/>
              <a:t> </a:t>
            </a:r>
            <a:r>
              <a:rPr lang="ru-RU" sz="5600" dirty="0" err="1"/>
              <a:t>рұқсаттар</a:t>
            </a:r>
            <a:r>
              <a:rPr lang="ru-RU" sz="5600" dirty="0"/>
              <a:t> </a:t>
            </a:r>
            <a:r>
              <a:rPr lang="ru-RU" sz="5600" dirty="0" err="1"/>
              <a:t>және</a:t>
            </a:r>
            <a:r>
              <a:rPr lang="ru-RU" sz="5600" dirty="0"/>
              <a:t> </a:t>
            </a:r>
            <a:r>
              <a:rPr lang="ru-RU" sz="5600" dirty="0" err="1"/>
              <a:t>хабарламалар</a:t>
            </a:r>
            <a:r>
              <a:rPr lang="ru-RU" sz="5600" dirty="0"/>
              <a:t> </a:t>
            </a:r>
            <a:r>
              <a:rPr lang="ru-RU" sz="5600" dirty="0" err="1"/>
              <a:t>туралы</a:t>
            </a:r>
            <a:r>
              <a:rPr lang="ru-RU" sz="5600" dirty="0"/>
              <a:t> </a:t>
            </a:r>
            <a:r>
              <a:rPr lang="ru-RU" sz="5600" dirty="0" err="1"/>
              <a:t>заңнамасына</a:t>
            </a:r>
            <a:r>
              <a:rPr lang="ru-RU" sz="5600" dirty="0"/>
              <a:t> </a:t>
            </a:r>
            <a:r>
              <a:rPr lang="ru-RU" sz="5600" dirty="0" err="1"/>
              <a:t>сәйкес</a:t>
            </a:r>
            <a:r>
              <a:rPr lang="ru-RU" sz="5600" dirty="0"/>
              <a:t> </a:t>
            </a:r>
            <a:r>
              <a:rPr lang="ru-RU" sz="5600" dirty="0" err="1"/>
              <a:t>лицензиясыз</a:t>
            </a:r>
            <a:r>
              <a:rPr lang="ru-RU" sz="5600" dirty="0"/>
              <a:t> </a:t>
            </a:r>
            <a:r>
              <a:rPr lang="ru-RU" sz="5600" dirty="0" err="1"/>
              <a:t>жүзеге</a:t>
            </a:r>
            <a:r>
              <a:rPr lang="ru-RU" sz="5600" dirty="0"/>
              <a:t> </a:t>
            </a:r>
            <a:r>
              <a:rPr lang="ru-RU" sz="5600" dirty="0" err="1"/>
              <a:t>асыратын</a:t>
            </a:r>
            <a:r>
              <a:rPr lang="ru-RU" sz="5600" dirty="0"/>
              <a:t> </a:t>
            </a:r>
            <a:r>
              <a:rPr lang="kk-KZ" sz="5600" dirty="0"/>
              <a:t>тұлғалар</a:t>
            </a:r>
            <a:r>
              <a:rPr lang="ru-RU" sz="5600" dirty="0" err="1"/>
              <a:t>дың</a:t>
            </a:r>
            <a:r>
              <a:rPr lang="ru-RU" sz="5600" dirty="0"/>
              <a:t> </a:t>
            </a:r>
            <a:r>
              <a:rPr lang="ru-RU" sz="5600" dirty="0" err="1"/>
              <a:t>көрсет</a:t>
            </a:r>
            <a:r>
              <a:rPr lang="kk-KZ" sz="5600" dirty="0"/>
              <a:t>ілетін </a:t>
            </a:r>
            <a:r>
              <a:rPr lang="ru-RU" sz="5600" dirty="0" err="1"/>
              <a:t>қызмет</a:t>
            </a:r>
            <a:r>
              <a:rPr lang="kk-KZ" sz="5600" dirty="0"/>
              <a:t>тері</a:t>
            </a:r>
            <a:r>
              <a:rPr lang="ru-RU" sz="5600" dirty="0"/>
              <a:t>;</a:t>
            </a:r>
          </a:p>
          <a:p>
            <a:r>
              <a:rPr lang="ru-RU" sz="5600" dirty="0"/>
              <a:t>5) </a:t>
            </a:r>
            <a:r>
              <a:rPr lang="ru-RU" sz="5600" dirty="0" err="1"/>
              <a:t>туынды</a:t>
            </a:r>
            <a:r>
              <a:rPr lang="ru-RU" sz="5600" dirty="0"/>
              <a:t> </a:t>
            </a:r>
            <a:r>
              <a:rPr lang="ru-RU" sz="5600" dirty="0" err="1"/>
              <a:t>қаржы</a:t>
            </a:r>
            <a:r>
              <a:rPr lang="ru-RU" sz="5600" dirty="0"/>
              <a:t> </a:t>
            </a:r>
            <a:r>
              <a:rPr lang="ru-RU" sz="5600" dirty="0" err="1"/>
              <a:t>құралдарымен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6) </a:t>
            </a:r>
            <a:r>
              <a:rPr lang="ru-RU" sz="5600" dirty="0" err="1"/>
              <a:t>сақтандыру</a:t>
            </a:r>
            <a:r>
              <a:rPr lang="ru-RU" sz="5600" dirty="0"/>
              <a:t> (</a:t>
            </a:r>
            <a:r>
              <a:rPr lang="ru-RU" sz="5600" dirty="0" err="1"/>
              <a:t>қайта</a:t>
            </a:r>
            <a:r>
              <a:rPr lang="ru-RU" sz="5600" dirty="0"/>
              <a:t> </a:t>
            </a:r>
            <a:r>
              <a:rPr lang="ru-RU" sz="5600" dirty="0" err="1"/>
              <a:t>сақтандыру</a:t>
            </a:r>
            <a:r>
              <a:rPr lang="ru-RU" sz="5600" dirty="0"/>
              <a:t>) </a:t>
            </a:r>
            <a:r>
              <a:rPr lang="ru-RU" sz="5600" dirty="0" err="1"/>
              <a:t>жөніндегі</a:t>
            </a:r>
            <a:r>
              <a:rPr lang="ru-RU" sz="5600" dirty="0"/>
              <a:t> </a:t>
            </a:r>
            <a:r>
              <a:rPr lang="ru-RU" sz="5600" dirty="0" err="1"/>
              <a:t>операциялар</a:t>
            </a:r>
            <a:r>
              <a:rPr lang="ru-RU" sz="5600" dirty="0"/>
              <a:t>, </a:t>
            </a:r>
            <a:r>
              <a:rPr lang="ru-RU" sz="5600" dirty="0" err="1"/>
              <a:t>сондай-ақ</a:t>
            </a:r>
            <a:r>
              <a:rPr lang="ru-RU" sz="5600" dirty="0"/>
              <a:t> </a:t>
            </a:r>
            <a:r>
              <a:rPr lang="ru-RU" sz="5600" dirty="0" err="1"/>
              <a:t>сақтандыру</a:t>
            </a:r>
            <a:r>
              <a:rPr lang="ru-RU" sz="5600" dirty="0"/>
              <a:t> (</a:t>
            </a:r>
            <a:r>
              <a:rPr lang="ru-RU" sz="5600" dirty="0" err="1"/>
              <a:t>қайта</a:t>
            </a:r>
            <a:r>
              <a:rPr lang="ru-RU" sz="5600" dirty="0"/>
              <a:t> </a:t>
            </a:r>
            <a:r>
              <a:rPr lang="ru-RU" sz="5600" dirty="0" err="1"/>
              <a:t>сақтандыру</a:t>
            </a:r>
            <a:r>
              <a:rPr lang="ru-RU" sz="5600" dirty="0"/>
              <a:t>) </a:t>
            </a:r>
            <a:r>
              <a:rPr lang="ru-RU" sz="5600" dirty="0" err="1"/>
              <a:t>шарттарын</a:t>
            </a:r>
            <a:r>
              <a:rPr lang="ru-RU" sz="5600" dirty="0"/>
              <a:t> </a:t>
            </a:r>
            <a:r>
              <a:rPr lang="ru-RU" sz="5600" dirty="0" err="1"/>
              <a:t>жасасу</a:t>
            </a:r>
            <a:r>
              <a:rPr lang="ru-RU" sz="5600" dirty="0"/>
              <a:t> </a:t>
            </a:r>
            <a:r>
              <a:rPr lang="ru-RU" sz="5600" dirty="0" err="1"/>
              <a:t>және</a:t>
            </a:r>
            <a:r>
              <a:rPr lang="ru-RU" sz="5600" dirty="0"/>
              <a:t> </a:t>
            </a:r>
            <a:r>
              <a:rPr lang="ru-RU" sz="5600" dirty="0" err="1"/>
              <a:t>орындау</a:t>
            </a:r>
            <a:r>
              <a:rPr lang="ru-RU" sz="5600" dirty="0"/>
              <a:t> </a:t>
            </a:r>
            <a:r>
              <a:rPr lang="ru-RU" sz="5600" dirty="0" err="1"/>
              <a:t>бойынша</a:t>
            </a:r>
            <a:r>
              <a:rPr lang="ru-RU" sz="5600" dirty="0"/>
              <a:t> </a:t>
            </a:r>
            <a:r>
              <a:rPr lang="ru-RU" sz="5600" dirty="0" err="1"/>
              <a:t>сақтандыру</a:t>
            </a:r>
            <a:r>
              <a:rPr lang="ru-RU" sz="5600" dirty="0"/>
              <a:t> </a:t>
            </a:r>
            <a:r>
              <a:rPr lang="ru-RU" sz="5600" dirty="0" err="1"/>
              <a:t>брокерлерінің</a:t>
            </a:r>
            <a:r>
              <a:rPr lang="ru-RU" sz="5600" dirty="0"/>
              <a:t> (</a:t>
            </a:r>
            <a:r>
              <a:rPr lang="ru-RU" sz="5600" dirty="0" err="1"/>
              <a:t>сақтандыру</a:t>
            </a:r>
            <a:r>
              <a:rPr lang="ru-RU" sz="5600" dirty="0"/>
              <a:t> </a:t>
            </a:r>
            <a:r>
              <a:rPr lang="ru-RU" sz="5600" dirty="0" err="1"/>
              <a:t>агенттерінің</a:t>
            </a:r>
            <a:r>
              <a:rPr lang="ru-RU" sz="5600" dirty="0"/>
              <a:t>) </a:t>
            </a:r>
            <a:r>
              <a:rPr lang="ru-RU" sz="5600" dirty="0" err="1"/>
              <a:t>көрсет</a:t>
            </a:r>
            <a:r>
              <a:rPr lang="kk-KZ" sz="5600" dirty="0"/>
              <a:t>ілетін </a:t>
            </a:r>
            <a:r>
              <a:rPr lang="ru-RU" sz="5600" dirty="0" err="1"/>
              <a:t>қызмет</a:t>
            </a:r>
            <a:r>
              <a:rPr lang="kk-KZ" sz="5600" dirty="0"/>
              <a:t>тері</a:t>
            </a:r>
            <a:r>
              <a:rPr lang="ru-RU" sz="5600" dirty="0"/>
              <a:t>; </a:t>
            </a:r>
          </a:p>
          <a:p>
            <a:r>
              <a:rPr lang="ru-RU" sz="5600" dirty="0"/>
              <a:t>7) </a:t>
            </a:r>
            <a:r>
              <a:rPr lang="ru-RU" sz="5600" dirty="0" err="1"/>
              <a:t>банкаралық</a:t>
            </a:r>
            <a:r>
              <a:rPr lang="ru-RU" sz="5600" dirty="0"/>
              <a:t> клиринг </a:t>
            </a:r>
            <a:r>
              <a:rPr lang="ru-RU" sz="5600" dirty="0" err="1"/>
              <a:t>бойынша</a:t>
            </a:r>
            <a:r>
              <a:rPr lang="ru-RU" sz="5600" dirty="0"/>
              <a:t> </a:t>
            </a:r>
            <a:r>
              <a:rPr lang="ru-RU" sz="5600" dirty="0" err="1"/>
              <a:t>көрсет</a:t>
            </a:r>
            <a:r>
              <a:rPr lang="kk-KZ" sz="5600" dirty="0"/>
              <a:t>ілетін </a:t>
            </a:r>
            <a:r>
              <a:rPr lang="ru-RU" sz="5600" dirty="0" err="1"/>
              <a:t>қызмет</a:t>
            </a:r>
            <a:r>
              <a:rPr lang="kk-KZ" sz="5600" dirty="0"/>
              <a:t>тер</a:t>
            </a:r>
            <a:r>
              <a:rPr lang="ru-RU" sz="5600" dirty="0"/>
              <a:t>; </a:t>
            </a:r>
          </a:p>
          <a:p>
            <a:r>
              <a:rPr lang="ru-RU" sz="5600" dirty="0"/>
              <a:t>8) </a:t>
            </a:r>
            <a:r>
              <a:rPr lang="ru-RU" sz="5600" dirty="0" err="1"/>
              <a:t>төлем</a:t>
            </a:r>
            <a:r>
              <a:rPr lang="ru-RU" sz="5600" dirty="0"/>
              <a:t> </a:t>
            </a:r>
            <a:r>
              <a:rPr lang="ru-RU" sz="5600" dirty="0" err="1"/>
              <a:t>карточкаларымен</a:t>
            </a:r>
            <a:r>
              <a:rPr lang="ru-RU" sz="5600" dirty="0"/>
              <a:t>, </a:t>
            </a:r>
            <a:r>
              <a:rPr lang="ru-RU" sz="5600" dirty="0" err="1"/>
              <a:t>электрондық</a:t>
            </a:r>
            <a:r>
              <a:rPr lang="ru-RU" sz="5600" dirty="0"/>
              <a:t> </a:t>
            </a:r>
            <a:r>
              <a:rPr lang="ru-RU" sz="5600" dirty="0" err="1"/>
              <a:t>ақшамен</a:t>
            </a:r>
            <a:r>
              <a:rPr lang="ru-RU" sz="5600" dirty="0"/>
              <a:t>, </a:t>
            </a:r>
            <a:r>
              <a:rPr lang="ru-RU" sz="5600" dirty="0" err="1"/>
              <a:t>чектермен</a:t>
            </a:r>
            <a:r>
              <a:rPr lang="ru-RU" sz="5600" dirty="0"/>
              <a:t>, </a:t>
            </a:r>
            <a:r>
              <a:rPr lang="ru-RU" sz="5600" dirty="0" err="1"/>
              <a:t>вексельдермен</a:t>
            </a:r>
            <a:r>
              <a:rPr lang="ru-RU" sz="5600" dirty="0"/>
              <a:t>, </a:t>
            </a:r>
            <a:r>
              <a:rPr lang="ru-RU" sz="5600" dirty="0" err="1"/>
              <a:t>депозиттік</a:t>
            </a:r>
            <a:r>
              <a:rPr lang="ru-RU" sz="5600" dirty="0"/>
              <a:t> </a:t>
            </a:r>
            <a:r>
              <a:rPr lang="ru-RU" sz="5600" dirty="0" err="1"/>
              <a:t>сертификаттармен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 9) </a:t>
            </a:r>
            <a:r>
              <a:rPr lang="ru-RU" sz="5600" dirty="0" err="1"/>
              <a:t>ерікті</a:t>
            </a:r>
            <a:r>
              <a:rPr lang="ru-RU" sz="5600" dirty="0"/>
              <a:t> </a:t>
            </a:r>
            <a:r>
              <a:rPr lang="ru-RU" sz="5600" dirty="0" err="1"/>
              <a:t>зейнетақы</a:t>
            </a:r>
            <a:r>
              <a:rPr lang="ru-RU" sz="5600" dirty="0"/>
              <a:t> </a:t>
            </a:r>
            <a:r>
              <a:rPr lang="ru-RU" sz="5600" dirty="0" err="1"/>
              <a:t>жарналарын</a:t>
            </a:r>
            <a:r>
              <a:rPr lang="ru-RU" sz="5600" dirty="0"/>
              <a:t> (</a:t>
            </a:r>
            <a:r>
              <a:rPr lang="ru-RU" sz="5600" dirty="0" err="1"/>
              <a:t>ерікті</a:t>
            </a:r>
            <a:r>
              <a:rPr lang="ru-RU" sz="5600" dirty="0"/>
              <a:t> </a:t>
            </a:r>
            <a:r>
              <a:rPr lang="ru-RU" sz="5600" dirty="0" err="1"/>
              <a:t>жинақтаушы</a:t>
            </a:r>
            <a:r>
              <a:rPr lang="ru-RU" sz="5600" dirty="0"/>
              <a:t> </a:t>
            </a:r>
            <a:r>
              <a:rPr lang="ru-RU" sz="5600" dirty="0" err="1"/>
              <a:t>зейнетақы</a:t>
            </a:r>
            <a:r>
              <a:rPr lang="ru-RU" sz="5600" dirty="0"/>
              <a:t> </a:t>
            </a:r>
            <a:r>
              <a:rPr lang="ru-RU" sz="5600" dirty="0" err="1"/>
              <a:t>қоры</a:t>
            </a:r>
            <a:r>
              <a:rPr lang="ru-RU" sz="5600" dirty="0"/>
              <a:t>) </a:t>
            </a:r>
            <a:r>
              <a:rPr lang="ru-RU" sz="5600" dirty="0" err="1"/>
              <a:t>тарту</a:t>
            </a:r>
            <a:r>
              <a:rPr lang="ru-RU" sz="5600" dirty="0"/>
              <a:t> </a:t>
            </a:r>
            <a:r>
              <a:rPr lang="ru-RU" sz="5600" dirty="0" err="1"/>
              <a:t>құқығымен</a:t>
            </a:r>
            <a:r>
              <a:rPr lang="ru-RU" sz="5600" dirty="0"/>
              <a:t> </a:t>
            </a:r>
            <a:r>
              <a:rPr lang="ru-RU" sz="5600" dirty="0" err="1"/>
              <a:t>инвестициялық</a:t>
            </a:r>
            <a:r>
              <a:rPr lang="ru-RU" sz="5600" dirty="0"/>
              <a:t> </a:t>
            </a:r>
            <a:r>
              <a:rPr lang="kk-KZ" sz="5600" dirty="0"/>
              <a:t>портфельдерді</a:t>
            </a:r>
            <a:r>
              <a:rPr lang="ru-RU" sz="5600" dirty="0"/>
              <a:t>, </a:t>
            </a:r>
            <a:r>
              <a:rPr lang="ru-RU" sz="5600" dirty="0" err="1"/>
              <a:t>сондай-ақ</a:t>
            </a:r>
            <a:r>
              <a:rPr lang="ru-RU" sz="5600" dirty="0"/>
              <a:t> </a:t>
            </a:r>
            <a:r>
              <a:rPr lang="ru-RU" sz="5600" dirty="0" err="1"/>
              <a:t>Мемлекеттік</a:t>
            </a:r>
            <a:r>
              <a:rPr lang="ru-RU" sz="5600" dirty="0"/>
              <a:t> </a:t>
            </a:r>
            <a:r>
              <a:rPr lang="ru-RU" sz="5600" dirty="0" err="1"/>
              <a:t>әлеуметтік</a:t>
            </a:r>
            <a:r>
              <a:rPr lang="ru-RU" sz="5600" dirty="0"/>
              <a:t> </a:t>
            </a:r>
            <a:r>
              <a:rPr lang="ru-RU" sz="5600" dirty="0" err="1"/>
              <a:t>сақтандыру</a:t>
            </a:r>
            <a:r>
              <a:rPr lang="ru-RU" sz="5600" dirty="0"/>
              <a:t> </a:t>
            </a:r>
            <a:r>
              <a:rPr lang="ru-RU" sz="5600" dirty="0" err="1"/>
              <a:t>қорының</a:t>
            </a:r>
            <a:r>
              <a:rPr lang="ru-RU" sz="5600" dirty="0"/>
              <a:t> </a:t>
            </a:r>
            <a:r>
              <a:rPr lang="ru-RU" sz="5600" dirty="0" err="1"/>
              <a:t>активтерін</a:t>
            </a:r>
            <a:r>
              <a:rPr lang="ru-RU" sz="5600" dirty="0"/>
              <a:t> </a:t>
            </a:r>
            <a:r>
              <a:rPr lang="ru-RU" sz="5600" dirty="0" err="1"/>
              <a:t>басқару</a:t>
            </a:r>
            <a:r>
              <a:rPr lang="ru-RU" sz="5600" dirty="0"/>
              <a:t> </a:t>
            </a:r>
            <a:r>
              <a:rPr lang="ru-RU" sz="5600" dirty="0" err="1"/>
              <a:t>жөніндегі</a:t>
            </a:r>
            <a:r>
              <a:rPr lang="ru-RU" sz="5600" dirty="0"/>
              <a:t> </a:t>
            </a:r>
            <a:r>
              <a:rPr lang="ru-RU" sz="5600" dirty="0" err="1"/>
              <a:t>қызмет</a:t>
            </a:r>
            <a:r>
              <a:rPr lang="ru-RU" sz="5600" dirty="0"/>
              <a:t>;</a:t>
            </a:r>
          </a:p>
          <a:p>
            <a:r>
              <a:rPr lang="ru-RU" sz="5600" dirty="0"/>
              <a:t>10) </a:t>
            </a:r>
            <a:r>
              <a:rPr lang="ru-RU" sz="5600" dirty="0" err="1"/>
              <a:t>ипотекалық</a:t>
            </a:r>
            <a:r>
              <a:rPr lang="ru-RU" sz="5600" dirty="0"/>
              <a:t> </a:t>
            </a:r>
            <a:r>
              <a:rPr lang="ru-RU" sz="5600" dirty="0" err="1"/>
              <a:t>тұрғын</a:t>
            </a:r>
            <a:r>
              <a:rPr lang="ru-RU" sz="5600" dirty="0"/>
              <a:t> </a:t>
            </a:r>
            <a:r>
              <a:rPr lang="ru-RU" sz="5600" dirty="0" err="1"/>
              <a:t>үй</a:t>
            </a:r>
            <a:r>
              <a:rPr lang="ru-RU" sz="5600" dirty="0"/>
              <a:t> </a:t>
            </a:r>
            <a:r>
              <a:rPr lang="ru-RU" sz="5600" dirty="0" err="1"/>
              <a:t>қарыздары</a:t>
            </a:r>
            <a:r>
              <a:rPr lang="ru-RU" sz="5600" dirty="0"/>
              <a:t> </a:t>
            </a:r>
            <a:r>
              <a:rPr lang="ru-RU" sz="5600" dirty="0" err="1"/>
              <a:t>бойынша</a:t>
            </a:r>
            <a:r>
              <a:rPr lang="ru-RU" sz="5600" dirty="0"/>
              <a:t> </a:t>
            </a:r>
            <a:r>
              <a:rPr lang="ru-RU" sz="5600" dirty="0" err="1"/>
              <a:t>талап</a:t>
            </a:r>
            <a:r>
              <a:rPr lang="ru-RU" sz="5600" dirty="0"/>
              <a:t> </a:t>
            </a:r>
            <a:r>
              <a:rPr lang="ru-RU" sz="5600" dirty="0" err="1"/>
              <a:t>ету</a:t>
            </a:r>
            <a:r>
              <a:rPr lang="ru-RU" sz="5600" dirty="0"/>
              <a:t> </a:t>
            </a:r>
            <a:r>
              <a:rPr lang="ru-RU" sz="5600" dirty="0" err="1"/>
              <a:t>құқықтарын</a:t>
            </a:r>
            <a:r>
              <a:rPr lang="ru-RU" sz="5600" dirty="0"/>
              <a:t> </a:t>
            </a:r>
            <a:r>
              <a:rPr lang="ru-RU" sz="5600" dirty="0" err="1"/>
              <a:t>басқару</a:t>
            </a:r>
            <a:r>
              <a:rPr lang="ru-RU" sz="5600" dirty="0"/>
              <a:t> </a:t>
            </a:r>
            <a:r>
              <a:rPr lang="ru-RU" sz="5600" dirty="0" err="1"/>
              <a:t>бойынша</a:t>
            </a:r>
            <a:r>
              <a:rPr lang="ru-RU" sz="5600" dirty="0"/>
              <a:t> </a:t>
            </a:r>
            <a:r>
              <a:rPr lang="ru-RU" sz="5600" dirty="0" err="1"/>
              <a:t>көрсет</a:t>
            </a:r>
            <a:r>
              <a:rPr lang="kk-KZ" sz="5600" dirty="0"/>
              <a:t>ілетін </a:t>
            </a:r>
            <a:r>
              <a:rPr lang="ru-RU" sz="5600" dirty="0" err="1"/>
              <a:t>қызмет</a:t>
            </a:r>
            <a:r>
              <a:rPr lang="kk-KZ" sz="5600" dirty="0"/>
              <a:t>тер</a:t>
            </a:r>
            <a:r>
              <a:rPr lang="ru-RU" sz="5600" dirty="0"/>
              <a:t>; </a:t>
            </a:r>
          </a:p>
          <a:p>
            <a:r>
              <a:rPr lang="ru-RU" sz="5600" dirty="0"/>
              <a:t>11) </a:t>
            </a:r>
            <a:r>
              <a:rPr lang="kk-KZ" sz="5600" dirty="0"/>
              <a:t>бірыңғай жинақтаушы зейнетақы қорының және </a:t>
            </a:r>
            <a:r>
              <a:rPr lang="ru-RU" sz="5600" dirty="0" err="1"/>
              <a:t>ерікті</a:t>
            </a:r>
            <a:r>
              <a:rPr lang="ru-RU" sz="5600" dirty="0"/>
              <a:t> </a:t>
            </a:r>
            <a:r>
              <a:rPr lang="ru-RU" sz="5600" dirty="0" err="1"/>
              <a:t>жинақтаушы</a:t>
            </a:r>
            <a:r>
              <a:rPr lang="ru-RU" sz="5600" dirty="0"/>
              <a:t> </a:t>
            </a:r>
            <a:r>
              <a:rPr lang="ru-RU" sz="5600" dirty="0" err="1"/>
              <a:t>зейнетақы</a:t>
            </a:r>
            <a:r>
              <a:rPr lang="ru-RU" sz="5600" dirty="0"/>
              <a:t> </a:t>
            </a:r>
            <a:r>
              <a:rPr lang="ru-RU" sz="5600" dirty="0" err="1"/>
              <a:t>қор</a:t>
            </a:r>
            <a:r>
              <a:rPr lang="kk-KZ" sz="5600" dirty="0"/>
              <a:t>ларының әлеуметтік төлемдерді және </a:t>
            </a:r>
            <a:r>
              <a:rPr lang="ru-RU" sz="5600" dirty="0" err="1"/>
              <a:t>ерікті</a:t>
            </a:r>
            <a:r>
              <a:rPr lang="ru-RU" sz="5600" dirty="0"/>
              <a:t> </a:t>
            </a:r>
            <a:r>
              <a:rPr lang="ru-RU" sz="5600" dirty="0" err="1"/>
              <a:t>зейнетақы</a:t>
            </a:r>
            <a:r>
              <a:rPr lang="ru-RU" sz="5600" dirty="0"/>
              <a:t> </a:t>
            </a:r>
            <a:r>
              <a:rPr lang="ru-RU" sz="5600" dirty="0" err="1"/>
              <a:t>жарналарын</a:t>
            </a:r>
            <a:r>
              <a:rPr lang="ru-RU" sz="5600" dirty="0"/>
              <a:t> </a:t>
            </a:r>
            <a:r>
              <a:rPr lang="ru-RU" sz="5600" dirty="0" err="1"/>
              <a:t>тарту</a:t>
            </a:r>
            <a:r>
              <a:rPr lang="kk-KZ" sz="5600" dirty="0"/>
              <a:t>, зейнетақы активтерінен алынған </a:t>
            </a:r>
            <a:r>
              <a:rPr lang="ru-RU" sz="5600" dirty="0" err="1"/>
              <a:t>инвестици</a:t>
            </a:r>
            <a:r>
              <a:rPr lang="kk-KZ" sz="5600" dirty="0"/>
              <a:t>ялық кірісті бөлу және есепке жатқызу бойынша </a:t>
            </a:r>
            <a:r>
              <a:rPr lang="ru-RU" sz="5600" dirty="0" err="1"/>
              <a:t>көрсет</a:t>
            </a:r>
            <a:r>
              <a:rPr lang="kk-KZ" sz="5600" dirty="0"/>
              <a:t>ілетін </a:t>
            </a:r>
            <a:r>
              <a:rPr lang="ru-RU" sz="5600" dirty="0" err="1"/>
              <a:t>қызмет</a:t>
            </a:r>
            <a:r>
              <a:rPr lang="kk-KZ" sz="5600" dirty="0"/>
              <a:t>тері;</a:t>
            </a:r>
            <a:endParaRPr lang="ru-RU" sz="5600" dirty="0"/>
          </a:p>
          <a:p>
            <a:endParaRPr lang="ru-RU" dirty="0"/>
          </a:p>
        </p:txBody>
      </p:sp>
    </p:spTree>
    <p:extLst>
      <p:ext uri="{BB962C8B-B14F-4D97-AF65-F5344CB8AC3E}">
        <p14:creationId xmlns:p14="http://schemas.microsoft.com/office/powerpoint/2010/main" val="3734931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25000" lnSpcReduction="20000"/>
          </a:bodyPr>
          <a:lstStyle/>
          <a:p>
            <a:r>
              <a:rPr lang="ru-RU" sz="5600" dirty="0"/>
              <a:t>12) </a:t>
            </a:r>
            <a:r>
              <a:rPr lang="kk-KZ" sz="5600" dirty="0"/>
              <a:t>әлеуметтік медициналық сақтандыру қорының міндетті әлеуметтік медициналық сақтандыруға аударымдар мен жарналарды шоғырландыру, денсаулық сақтау субъектілерінен медициналық көмек көрсету бойынша көрсетілетін қызметтерді сатып алуды жүзеге асыру, Қазақстан Республикасының заңдарында айқындалған өзге де функцияларды іске асыру бойынша </a:t>
            </a:r>
            <a:r>
              <a:rPr lang="ru-RU" sz="5600" dirty="0" err="1"/>
              <a:t>көрсет</a:t>
            </a:r>
            <a:r>
              <a:rPr lang="kk-KZ" sz="5600" dirty="0"/>
              <a:t>ілетін </a:t>
            </a:r>
            <a:r>
              <a:rPr lang="ru-RU" sz="5600" dirty="0" err="1"/>
              <a:t>қызмет</a:t>
            </a:r>
            <a:r>
              <a:rPr lang="kk-KZ" sz="5600" dirty="0"/>
              <a:t>тері;</a:t>
            </a:r>
            <a:endParaRPr lang="ru-RU" sz="5600" dirty="0"/>
          </a:p>
          <a:p>
            <a:r>
              <a:rPr lang="kk-KZ" sz="5600" dirty="0"/>
              <a:t>13) қатысу үлесін өткізу; </a:t>
            </a:r>
            <a:endParaRPr lang="ru-RU" sz="5600" dirty="0"/>
          </a:p>
          <a:p>
            <a:r>
              <a:rPr lang="kk-KZ" sz="5600" dirty="0"/>
              <a:t>14) микрокредиттер беру жөніндегі операциялар; </a:t>
            </a:r>
            <a:endParaRPr lang="ru-RU" sz="5600" dirty="0"/>
          </a:p>
          <a:p>
            <a:r>
              <a:rPr lang="kk-KZ" sz="5600" dirty="0"/>
              <a:t>15) ломбардтардың жылжымалы мүлікті кепілге алу арқылы қысқа мерзімді қарыздар беруі бойынша көрсетілетін қызметтер; </a:t>
            </a:r>
            <a:endParaRPr lang="ru-RU" sz="5600" dirty="0"/>
          </a:p>
          <a:p>
            <a:r>
              <a:rPr lang="kk-KZ" sz="5600" dirty="0"/>
              <a:t>16) кредиттік серіктестіктер өздерінің қатысушылары үшін жүзеге асыратын мынадай операциялар: </a:t>
            </a:r>
            <a:endParaRPr lang="ru-RU" sz="5600" dirty="0"/>
          </a:p>
          <a:p>
            <a:r>
              <a:rPr lang="kk-KZ" sz="5600" dirty="0"/>
              <a:t>төлемдер және ақша аударымдары бойынша тапсырмаларды орындау түріндегі аударым операциялары; </a:t>
            </a:r>
            <a:endParaRPr lang="ru-RU" sz="5600" dirty="0"/>
          </a:p>
          <a:p>
            <a:r>
              <a:rPr lang="kk-KZ" sz="5600" dirty="0"/>
              <a:t>ақылылық, мерзімділік және қайтарымдылық шарттарымен ақшалай нысанда кредиттер беру түріндегі қарыз операциялары; </a:t>
            </a:r>
            <a:endParaRPr lang="ru-RU" sz="5600" dirty="0"/>
          </a:p>
          <a:p>
            <a:r>
              <a:rPr lang="kk-KZ" sz="5600" dirty="0"/>
              <a:t>кассалық операциялар; </a:t>
            </a:r>
            <a:endParaRPr lang="ru-RU" sz="5600" dirty="0"/>
          </a:p>
          <a:p>
            <a:r>
              <a:rPr lang="kk-KZ" sz="5600" dirty="0"/>
              <a:t>кредиттік серіктестікке қатысушылардың банктік шоттарын ашу және жүргізу; </a:t>
            </a:r>
            <a:endParaRPr lang="ru-RU" sz="5600" dirty="0"/>
          </a:p>
          <a:p>
            <a:r>
              <a:rPr lang="kk-KZ" sz="5600" dirty="0"/>
              <a:t>кредиттік серіктестікке қатысушылар үшін ақшалай нысанда орындауды көздейтін кепілдіктерді, кепілгерліктерді және өзге де міндеттемелерді беру; </a:t>
            </a:r>
            <a:endParaRPr lang="ru-RU" sz="5600" dirty="0"/>
          </a:p>
          <a:p>
            <a:r>
              <a:rPr lang="kk-KZ" sz="5600" dirty="0"/>
              <a:t>17) екінші деңгейдегі банктерде, сондай-ақ Қазақстан Республикасының Ұлттық Банкінде қызмет көрсетілетін заңды тұлғалар санаты үшін Қазақстан Республикасының Ұлттық Банкінде ашылған металл шоттар арқылы инвестициялық алтынды өткізу;</a:t>
            </a:r>
            <a:endParaRPr lang="ru-RU" sz="5600" dirty="0"/>
          </a:p>
          <a:p>
            <a:r>
              <a:rPr lang="kk-KZ" sz="5600" dirty="0"/>
              <a:t>18) кредиттер (қарыздар, микрокредиттер) бойынша талап ету құқықтарын басқаға беру;</a:t>
            </a:r>
            <a:endParaRPr lang="ru-RU" sz="5600" dirty="0"/>
          </a:p>
          <a:p>
            <a:r>
              <a:rPr lang="ru-RU" sz="5600" dirty="0"/>
              <a:t>19) осы </a:t>
            </a:r>
            <a:r>
              <a:rPr lang="ru-RU" sz="5600" dirty="0" err="1"/>
              <a:t>баптың</a:t>
            </a:r>
            <a:r>
              <a:rPr lang="ru-RU" sz="5600" dirty="0"/>
              <a:t> </a:t>
            </a:r>
            <a:r>
              <a:rPr lang="kk-KZ" sz="5600" dirty="0"/>
              <a:t>3</a:t>
            </a:r>
            <a:r>
              <a:rPr lang="ru-RU" sz="5600" dirty="0"/>
              <a:t>-</a:t>
            </a:r>
            <a:r>
              <a:rPr lang="ru-RU" sz="5600" dirty="0" err="1"/>
              <a:t>тармағында</a:t>
            </a:r>
            <a:r>
              <a:rPr lang="ru-RU" sz="5600" dirty="0"/>
              <a:t> </a:t>
            </a:r>
            <a:r>
              <a:rPr lang="ru-RU" sz="5600" dirty="0" err="1"/>
              <a:t>көрсетілген</a:t>
            </a:r>
            <a:r>
              <a:rPr lang="ru-RU" sz="5600" dirty="0"/>
              <a:t> </a:t>
            </a:r>
            <a:r>
              <a:rPr lang="ru-RU" sz="5600" dirty="0" err="1"/>
              <a:t>операциялар</a:t>
            </a:r>
            <a:r>
              <a:rPr lang="ru-RU" sz="5600" dirty="0"/>
              <a:t>.</a:t>
            </a:r>
          </a:p>
          <a:p>
            <a:r>
              <a:rPr lang="ru-RU" sz="5600" dirty="0"/>
              <a:t>3. </a:t>
            </a:r>
            <a:r>
              <a:rPr lang="kk-KZ" sz="5600" dirty="0"/>
              <a:t>И</a:t>
            </a:r>
            <a:r>
              <a:rPr lang="ru-RU" sz="5600" dirty="0" err="1"/>
              <a:t>слам</a:t>
            </a:r>
            <a:r>
              <a:rPr lang="ru-RU" sz="5600" dirty="0"/>
              <a:t> банк</a:t>
            </a:r>
            <a:r>
              <a:rPr lang="kk-KZ" sz="5600" dirty="0"/>
              <a:t>і сатып алушыға өткізетін тауардың үстеме бағасының Қазақстан </a:t>
            </a:r>
            <a:r>
              <a:rPr lang="ru-RU" sz="5600" dirty="0"/>
              <a:t>Республик</a:t>
            </a:r>
            <a:r>
              <a:rPr lang="kk-KZ" sz="5600" dirty="0"/>
              <a:t>асының банктер және банк қызметі туралы заңнамасына сәйкес жасалған </a:t>
            </a:r>
            <a:r>
              <a:rPr lang="ru-RU" sz="5600" dirty="0" err="1"/>
              <a:t>коммер</a:t>
            </a:r>
            <a:r>
              <a:rPr lang="kk-KZ" sz="5600" dirty="0"/>
              <a:t>циялық </a:t>
            </a:r>
            <a:r>
              <a:rPr lang="ru-RU" sz="5600" dirty="0"/>
              <a:t>кредит</a:t>
            </a:r>
            <a:r>
              <a:rPr lang="kk-KZ" sz="5600" dirty="0"/>
              <a:t> туралы шарттың талаптарында айқындалатын сомасы қосылған құн салығынан босатылады. </a:t>
            </a:r>
            <a:endParaRPr lang="ru-RU" sz="5600" dirty="0"/>
          </a:p>
          <a:p>
            <a:r>
              <a:rPr lang="kk-KZ" sz="5600" dirty="0"/>
              <a:t>Осы тармақтың ережелері</a:t>
            </a:r>
            <a:r>
              <a:rPr lang="ru-RU" sz="5600" dirty="0"/>
              <a:t>:</a:t>
            </a:r>
          </a:p>
          <a:p>
            <a:r>
              <a:rPr lang="ru-RU" sz="5600" dirty="0"/>
              <a:t>1) </a:t>
            </a:r>
            <a:r>
              <a:rPr lang="ru-RU" sz="5600" dirty="0" err="1"/>
              <a:t>тауарды</a:t>
            </a:r>
            <a:r>
              <a:rPr lang="ru-RU" sz="5600" dirty="0"/>
              <a:t> </a:t>
            </a:r>
            <a:r>
              <a:rPr lang="ru-RU" sz="5600" dirty="0" err="1"/>
              <a:t>кейіннен</a:t>
            </a:r>
            <a:r>
              <a:rPr lang="ru-RU" sz="5600" dirty="0"/>
              <a:t> </a:t>
            </a:r>
            <a:r>
              <a:rPr lang="ru-RU" sz="5600" dirty="0" err="1"/>
              <a:t>үшінші</a:t>
            </a:r>
            <a:r>
              <a:rPr lang="ru-RU" sz="5600" dirty="0"/>
              <a:t> </a:t>
            </a:r>
            <a:r>
              <a:rPr lang="ru-RU" sz="5600" dirty="0" err="1"/>
              <a:t>тұлғаға</a:t>
            </a:r>
            <a:r>
              <a:rPr lang="ru-RU" sz="5600" dirty="0"/>
              <a:t> </a:t>
            </a:r>
            <a:r>
              <a:rPr lang="ru-RU" sz="5600" dirty="0" err="1"/>
              <a:t>сату</a:t>
            </a:r>
            <a:r>
              <a:rPr lang="ru-RU" sz="5600" dirty="0"/>
              <a:t> </a:t>
            </a:r>
            <a:r>
              <a:rPr lang="ru-RU" sz="5600" dirty="0" err="1"/>
              <a:t>туралы</a:t>
            </a:r>
            <a:r>
              <a:rPr lang="ru-RU" sz="5600" dirty="0"/>
              <a:t> </a:t>
            </a:r>
            <a:r>
              <a:rPr lang="kk-KZ" sz="5600" dirty="0"/>
              <a:t>шарттар</a:t>
            </a:r>
            <a:r>
              <a:rPr lang="ru-RU" sz="5600" dirty="0" err="1"/>
              <a:t>сыз</a:t>
            </a:r>
            <a:r>
              <a:rPr lang="ru-RU" sz="5600" dirty="0"/>
              <a:t>;</a:t>
            </a:r>
          </a:p>
          <a:p>
            <a:r>
              <a:rPr lang="ru-RU" sz="5600" dirty="0"/>
              <a:t>2) </a:t>
            </a:r>
            <a:r>
              <a:rPr lang="ru-RU" sz="5600" dirty="0" err="1"/>
              <a:t>тауарды</a:t>
            </a:r>
            <a:r>
              <a:rPr lang="ru-RU" sz="5600" dirty="0"/>
              <a:t> </a:t>
            </a:r>
            <a:r>
              <a:rPr lang="ru-RU" sz="5600" dirty="0" err="1"/>
              <a:t>кейіннен</a:t>
            </a:r>
            <a:r>
              <a:rPr lang="ru-RU" sz="5600" dirty="0"/>
              <a:t> </a:t>
            </a:r>
            <a:r>
              <a:rPr lang="ru-RU" sz="5600" dirty="0" err="1"/>
              <a:t>үшінші</a:t>
            </a:r>
            <a:r>
              <a:rPr lang="ru-RU" sz="5600" dirty="0"/>
              <a:t> </a:t>
            </a:r>
            <a:r>
              <a:rPr lang="ru-RU" sz="5600" dirty="0" err="1"/>
              <a:t>тұлғаға</a:t>
            </a:r>
            <a:r>
              <a:rPr lang="ru-RU" sz="5600" dirty="0"/>
              <a:t> </a:t>
            </a:r>
            <a:r>
              <a:rPr lang="ru-RU" sz="5600" dirty="0" err="1"/>
              <a:t>сату</a:t>
            </a:r>
            <a:r>
              <a:rPr lang="ru-RU" sz="5600" dirty="0"/>
              <a:t> </a:t>
            </a:r>
            <a:r>
              <a:rPr lang="ru-RU" sz="5600" dirty="0" err="1"/>
              <a:t>шарттарымен</a:t>
            </a:r>
            <a:r>
              <a:rPr lang="ru-RU" sz="5600" dirty="0"/>
              <a:t> </a:t>
            </a:r>
            <a:r>
              <a:rPr lang="ru-RU" sz="5600" dirty="0" err="1"/>
              <a:t>коммерциялық</a:t>
            </a:r>
            <a:r>
              <a:rPr lang="ru-RU" sz="5600" dirty="0"/>
              <a:t> кредит беру </a:t>
            </a:r>
            <a:r>
              <a:rPr lang="ru-RU" sz="5600" dirty="0" err="1"/>
              <a:t>арқылы</a:t>
            </a:r>
            <a:r>
              <a:rPr lang="ru-RU" sz="5600" dirty="0"/>
              <a:t> </a:t>
            </a:r>
            <a:r>
              <a:rPr lang="ru-RU" sz="5600" dirty="0" err="1"/>
              <a:t>сауда</a:t>
            </a:r>
            <a:r>
              <a:rPr lang="ru-RU" sz="5600" dirty="0"/>
              <a:t> </a:t>
            </a:r>
            <a:r>
              <a:rPr lang="ru-RU" sz="5600" dirty="0" err="1"/>
              <a:t>делдалы</a:t>
            </a:r>
            <a:r>
              <a:rPr lang="ru-RU" sz="5600" dirty="0"/>
              <a:t> </a:t>
            </a:r>
            <a:r>
              <a:rPr lang="ru-RU" sz="5600" dirty="0" err="1"/>
              <a:t>ретінде</a:t>
            </a:r>
            <a:r>
              <a:rPr lang="ru-RU" sz="5600" dirty="0"/>
              <a:t> </a:t>
            </a:r>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a:t>
            </a:r>
            <a:r>
              <a:rPr lang="ru-RU" sz="5600" dirty="0"/>
              <a:t> </a:t>
            </a:r>
            <a:r>
              <a:rPr lang="ru-RU" sz="5600" dirty="0" err="1"/>
              <a:t>қаржыландыру</a:t>
            </a:r>
            <a:r>
              <a:rPr lang="ru-RU" sz="5600" dirty="0"/>
              <a:t> </a:t>
            </a:r>
            <a:r>
              <a:rPr lang="ru-RU" sz="5600" dirty="0" err="1"/>
              <a:t>шеңберінде</a:t>
            </a:r>
            <a:r>
              <a:rPr lang="ru-RU" sz="5600" dirty="0"/>
              <a:t> </a:t>
            </a:r>
            <a:r>
              <a:rPr lang="ru-RU" sz="5600" dirty="0" err="1"/>
              <a:t>Қазақстан</a:t>
            </a:r>
            <a:r>
              <a:rPr lang="ru-RU" sz="5600" dirty="0"/>
              <a:t> </a:t>
            </a:r>
            <a:r>
              <a:rPr lang="ru-RU" sz="5600" dirty="0" err="1"/>
              <a:t>Республикасының</a:t>
            </a:r>
            <a:r>
              <a:rPr lang="ru-RU" sz="5600" dirty="0"/>
              <a:t> </a:t>
            </a:r>
            <a:r>
              <a:rPr lang="kk-KZ" sz="5600" dirty="0"/>
              <a:t>банктер және банк қызметі туралы </a:t>
            </a:r>
            <a:r>
              <a:rPr lang="ru-RU" sz="5600" dirty="0" err="1"/>
              <a:t>заңнамасына</a:t>
            </a:r>
            <a:r>
              <a:rPr lang="ru-RU" sz="5600" dirty="0"/>
              <a:t> </a:t>
            </a:r>
            <a:r>
              <a:rPr lang="ru-RU" sz="5600" dirty="0" err="1"/>
              <a:t>сәйкес</a:t>
            </a:r>
            <a:r>
              <a:rPr lang="ru-RU" sz="5600" dirty="0"/>
              <a:t> ислам </a:t>
            </a:r>
            <a:r>
              <a:rPr lang="ru-RU" sz="5600" dirty="0" err="1"/>
              <a:t>банкі</a:t>
            </a:r>
            <a:r>
              <a:rPr lang="ru-RU" sz="5600" dirty="0"/>
              <a:t> </a:t>
            </a:r>
            <a:r>
              <a:rPr lang="kk-KZ" sz="5600" dirty="0"/>
              <a:t>мүлікті берген жағдайда қолдан</a:t>
            </a:r>
            <a:r>
              <a:rPr lang="ru-RU" sz="5600" dirty="0" err="1"/>
              <a:t>ылады</a:t>
            </a:r>
            <a:r>
              <a:rPr lang="ru-RU" sz="5600" dirty="0"/>
              <a:t>.</a:t>
            </a:r>
          </a:p>
          <a:p>
            <a:endParaRPr lang="ru-RU" dirty="0"/>
          </a:p>
        </p:txBody>
      </p:sp>
    </p:spTree>
    <p:extLst>
      <p:ext uri="{BB962C8B-B14F-4D97-AF65-F5344CB8AC3E}">
        <p14:creationId xmlns:p14="http://schemas.microsoft.com/office/powerpoint/2010/main" val="106372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b="1" dirty="0" err="1">
                <a:solidFill>
                  <a:schemeClr val="bg1"/>
                </a:solidFill>
              </a:rPr>
              <a:t>Салық</a:t>
            </a:r>
            <a:r>
              <a:rPr lang="ru-RU" sz="2200" b="1" dirty="0">
                <a:solidFill>
                  <a:schemeClr val="bg1"/>
                </a:solidFill>
              </a:rPr>
              <a:t> </a:t>
            </a:r>
            <a:r>
              <a:rPr lang="ru-RU" sz="2200" b="1" dirty="0" err="1">
                <a:solidFill>
                  <a:schemeClr val="bg1"/>
                </a:solidFill>
              </a:rPr>
              <a:t>төлеушілер</a:t>
            </a:r>
            <a:r>
              <a:rPr lang="ru-RU" sz="2200" b="1" dirty="0">
                <a:solidFill>
                  <a:schemeClr val="bg1"/>
                </a:solidFill>
              </a:rPr>
              <a:t> ҚҚС </a:t>
            </a:r>
            <a:r>
              <a:rPr lang="ru-RU" sz="2200" b="1" dirty="0" err="1">
                <a:solidFill>
                  <a:schemeClr val="bg1"/>
                </a:solidFill>
              </a:rPr>
              <a:t>бойынша</a:t>
            </a:r>
            <a:r>
              <a:rPr lang="ru-RU" sz="2200" b="1" dirty="0">
                <a:solidFill>
                  <a:schemeClr val="bg1"/>
                </a:solidFill>
              </a:rPr>
              <a:t> </a:t>
            </a:r>
            <a:r>
              <a:rPr lang="ru-RU" sz="2200" b="1" dirty="0" err="1">
                <a:solidFill>
                  <a:schemeClr val="bg1"/>
                </a:solidFill>
              </a:rPr>
              <a:t>декларацияны</a:t>
            </a:r>
            <a:r>
              <a:rPr lang="ru-RU" sz="2200" b="1" dirty="0">
                <a:solidFill>
                  <a:schemeClr val="bg1"/>
                </a:solidFill>
              </a:rPr>
              <a:t>, 300.00 </a:t>
            </a:r>
            <a:r>
              <a:rPr lang="ru-RU" sz="2200" b="1" dirty="0" err="1">
                <a:solidFill>
                  <a:schemeClr val="bg1"/>
                </a:solidFill>
              </a:rPr>
              <a:t>нысанын</a:t>
            </a:r>
            <a:r>
              <a:rPr lang="ru-RU" sz="2200" b="1" dirty="0">
                <a:solidFill>
                  <a:schemeClr val="bg1"/>
                </a:solidFill>
              </a:rPr>
              <a:t> </a:t>
            </a:r>
            <a:r>
              <a:rPr lang="ru-RU" sz="2200" b="1" dirty="0" err="1">
                <a:solidFill>
                  <a:schemeClr val="bg1"/>
                </a:solidFill>
              </a:rPr>
              <a:t>әрбір</a:t>
            </a:r>
            <a:r>
              <a:rPr lang="ru-RU" sz="2200" b="1" dirty="0">
                <a:solidFill>
                  <a:schemeClr val="bg1"/>
                </a:solidFill>
              </a:rPr>
              <a:t> </a:t>
            </a:r>
            <a:r>
              <a:rPr lang="ru-RU" sz="2200" b="1" dirty="0" err="1">
                <a:solidFill>
                  <a:schemeClr val="bg1"/>
                </a:solidFill>
              </a:rPr>
              <a:t>салық</a:t>
            </a:r>
            <a:r>
              <a:rPr lang="ru-RU" sz="2200" b="1" dirty="0">
                <a:solidFill>
                  <a:schemeClr val="bg1"/>
                </a:solidFill>
              </a:rPr>
              <a:t> </a:t>
            </a:r>
            <a:r>
              <a:rPr lang="ru-RU" sz="2200" b="1" dirty="0" err="1">
                <a:solidFill>
                  <a:schemeClr val="bg1"/>
                </a:solidFill>
              </a:rPr>
              <a:t>кезеңі</a:t>
            </a:r>
            <a:r>
              <a:rPr lang="ru-RU" sz="2200" b="1" dirty="0">
                <a:solidFill>
                  <a:schemeClr val="bg1"/>
                </a:solidFill>
              </a:rPr>
              <a:t> </a:t>
            </a:r>
            <a:r>
              <a:rPr lang="ru-RU" sz="2200" b="1" dirty="0" err="1">
                <a:solidFill>
                  <a:schemeClr val="bg1"/>
                </a:solidFill>
              </a:rPr>
              <a:t>үшін</a:t>
            </a:r>
            <a:r>
              <a:rPr lang="ru-RU" sz="2200" b="1" dirty="0">
                <a:solidFill>
                  <a:schemeClr val="bg1"/>
                </a:solidFill>
              </a:rPr>
              <a:t> </a:t>
            </a:r>
            <a:r>
              <a:rPr lang="ru-RU" sz="2200" b="1" dirty="0" err="1">
                <a:solidFill>
                  <a:schemeClr val="bg1"/>
                </a:solidFill>
              </a:rPr>
              <a:t>есепті</a:t>
            </a:r>
            <a:r>
              <a:rPr lang="ru-RU" sz="2200" b="1" dirty="0">
                <a:solidFill>
                  <a:schemeClr val="bg1"/>
                </a:solidFill>
              </a:rPr>
              <a:t> </a:t>
            </a:r>
            <a:r>
              <a:rPr lang="ru-RU" sz="2200" b="1" dirty="0" err="1">
                <a:solidFill>
                  <a:schemeClr val="bg1"/>
                </a:solidFill>
              </a:rPr>
              <a:t>кезеңнен</a:t>
            </a:r>
            <a:r>
              <a:rPr lang="ru-RU" sz="2200" b="1" dirty="0">
                <a:solidFill>
                  <a:schemeClr val="bg1"/>
                </a:solidFill>
              </a:rPr>
              <a:t> </a:t>
            </a:r>
            <a:r>
              <a:rPr lang="ru-RU" sz="2200" b="1" dirty="0" err="1">
                <a:solidFill>
                  <a:schemeClr val="bg1"/>
                </a:solidFill>
              </a:rPr>
              <a:t>кейінгі</a:t>
            </a:r>
            <a:r>
              <a:rPr lang="ru-RU" sz="2200" b="1" dirty="0">
                <a:solidFill>
                  <a:schemeClr val="bg1"/>
                </a:solidFill>
              </a:rPr>
              <a:t> </a:t>
            </a:r>
            <a:r>
              <a:rPr lang="ru-RU" sz="2200" b="1" dirty="0" err="1">
                <a:solidFill>
                  <a:schemeClr val="bg1"/>
                </a:solidFill>
              </a:rPr>
              <a:t>екінші</a:t>
            </a:r>
            <a:r>
              <a:rPr lang="ru-RU" sz="2200" b="1" dirty="0">
                <a:solidFill>
                  <a:schemeClr val="bg1"/>
                </a:solidFill>
              </a:rPr>
              <a:t> </a:t>
            </a:r>
            <a:r>
              <a:rPr lang="ru-RU" sz="2200" b="1" dirty="0" err="1">
                <a:solidFill>
                  <a:schemeClr val="bg1"/>
                </a:solidFill>
              </a:rPr>
              <a:t>айдың</a:t>
            </a:r>
            <a:r>
              <a:rPr lang="ru-RU" sz="2200" b="1" dirty="0">
                <a:solidFill>
                  <a:schemeClr val="bg1"/>
                </a:solidFill>
              </a:rPr>
              <a:t> 15-іне </a:t>
            </a:r>
            <a:r>
              <a:rPr lang="ru-RU" sz="2200" b="1" dirty="0" err="1">
                <a:solidFill>
                  <a:schemeClr val="bg1"/>
                </a:solidFill>
              </a:rPr>
              <a:t>дейін</a:t>
            </a:r>
            <a:r>
              <a:rPr lang="ru-RU" sz="2200" b="1" dirty="0">
                <a:solidFill>
                  <a:schemeClr val="bg1"/>
                </a:solidFill>
              </a:rPr>
              <a:t> </a:t>
            </a:r>
            <a:r>
              <a:rPr lang="ru-RU" sz="2200" b="1" dirty="0" err="1">
                <a:solidFill>
                  <a:schemeClr val="bg1"/>
                </a:solidFill>
              </a:rPr>
              <a:t>табыс</a:t>
            </a:r>
            <a:r>
              <a:rPr lang="ru-RU" sz="2200" b="1" dirty="0">
                <a:solidFill>
                  <a:schemeClr val="bg1"/>
                </a:solidFill>
              </a:rPr>
              <a:t> </a:t>
            </a:r>
            <a:r>
              <a:rPr lang="ru-RU" sz="2200" b="1" dirty="0" err="1">
                <a:solidFill>
                  <a:schemeClr val="bg1"/>
                </a:solidFill>
              </a:rPr>
              <a:t>етеді</a:t>
            </a:r>
            <a:r>
              <a:rPr lang="ru-RU" sz="2200" b="1" dirty="0">
                <a:solidFill>
                  <a:schemeClr val="bg1"/>
                </a:solidFill>
              </a:rPr>
              <a:t>. </a:t>
            </a:r>
            <a:r>
              <a:rPr lang="en-US" dirty="0"/>
              <a:t/>
            </a:r>
            <a:br>
              <a:rPr lang="en-US"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391979158"/>
              </p:ext>
            </p:extLst>
          </p:nvPr>
        </p:nvGraphicFramePr>
        <p:xfrm>
          <a:off x="457200" y="1600200"/>
          <a:ext cx="8229600" cy="4277072"/>
        </p:xfrm>
        <a:graphic>
          <a:graphicData uri="http://schemas.openxmlformats.org/drawingml/2006/table">
            <a:tbl>
              <a:tblPr firstRow="1" bandRow="1">
                <a:tableStyleId>{5C22544A-7EE6-4342-B048-85BDC9FD1C3A}</a:tableStyleId>
              </a:tblPr>
              <a:tblGrid>
                <a:gridCol w="8229600"/>
              </a:tblGrid>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 </a:t>
                      </a:r>
                      <a:r>
                        <a:rPr lang="ru-RU" dirty="0" err="1" smtClean="0"/>
                        <a:t>тоқсанға</a:t>
                      </a:r>
                      <a:r>
                        <a:rPr lang="ru-RU" dirty="0" smtClean="0"/>
                        <a:t> </a:t>
                      </a:r>
                      <a:r>
                        <a:rPr lang="ru-RU" dirty="0" err="1" smtClean="0"/>
                        <a:t>арналған</a:t>
                      </a:r>
                      <a:r>
                        <a:rPr lang="ru-RU" dirty="0" smtClean="0"/>
                        <a:t> декларация (</a:t>
                      </a:r>
                      <a:r>
                        <a:rPr lang="ru-RU" dirty="0" err="1" smtClean="0"/>
                        <a:t>қаңтар-наурыз</a:t>
                      </a:r>
                      <a:r>
                        <a:rPr lang="ru-RU" dirty="0" smtClean="0"/>
                        <a:t>) – 15 </a:t>
                      </a:r>
                      <a:r>
                        <a:rPr lang="ru-RU" dirty="0" err="1" smtClean="0"/>
                        <a:t>мамырға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2-тоқсанға </a:t>
                      </a:r>
                      <a:r>
                        <a:rPr lang="ru-RU" dirty="0" err="1" smtClean="0"/>
                        <a:t>арналған</a:t>
                      </a:r>
                      <a:r>
                        <a:rPr lang="ru-RU" dirty="0" smtClean="0"/>
                        <a:t> декларация (</a:t>
                      </a:r>
                      <a:r>
                        <a:rPr lang="ru-RU" dirty="0" err="1" smtClean="0"/>
                        <a:t>сәуір</a:t>
                      </a:r>
                      <a:r>
                        <a:rPr lang="ru-RU" dirty="0" smtClean="0"/>
                        <a:t> – </a:t>
                      </a:r>
                      <a:r>
                        <a:rPr lang="ru-RU" dirty="0" err="1" smtClean="0"/>
                        <a:t>маусым</a:t>
                      </a:r>
                      <a:r>
                        <a:rPr lang="ru-RU" dirty="0" smtClean="0"/>
                        <a:t>) – 15 </a:t>
                      </a:r>
                      <a:r>
                        <a:rPr lang="ru-RU" dirty="0" err="1" smtClean="0"/>
                        <a:t>тамызға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3-тоқсанға </a:t>
                      </a:r>
                      <a:r>
                        <a:rPr lang="ru-RU" dirty="0" err="1" smtClean="0"/>
                        <a:t>арналған</a:t>
                      </a:r>
                      <a:r>
                        <a:rPr lang="ru-RU" dirty="0" smtClean="0"/>
                        <a:t> декларация (</a:t>
                      </a:r>
                      <a:r>
                        <a:rPr lang="ru-RU" dirty="0" err="1" smtClean="0"/>
                        <a:t>шілде</a:t>
                      </a:r>
                      <a:r>
                        <a:rPr lang="ru-RU" dirty="0" smtClean="0"/>
                        <a:t> – </a:t>
                      </a:r>
                      <a:r>
                        <a:rPr lang="ru-RU" dirty="0" err="1" smtClean="0"/>
                        <a:t>қыркүйек</a:t>
                      </a:r>
                      <a:r>
                        <a:rPr lang="ru-RU" dirty="0" smtClean="0"/>
                        <a:t>) – 15 </a:t>
                      </a:r>
                      <a:r>
                        <a:rPr lang="ru-RU" dirty="0" err="1" smtClean="0"/>
                        <a:t>қарашаға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4-тоқсанға </a:t>
                      </a:r>
                      <a:r>
                        <a:rPr lang="ru-RU" dirty="0" err="1" smtClean="0"/>
                        <a:t>арналған</a:t>
                      </a:r>
                      <a:r>
                        <a:rPr lang="ru-RU" dirty="0" smtClean="0"/>
                        <a:t> декларация (</a:t>
                      </a:r>
                      <a:r>
                        <a:rPr lang="ru-RU" dirty="0" err="1" smtClean="0"/>
                        <a:t>қазан</a:t>
                      </a:r>
                      <a:r>
                        <a:rPr lang="ru-RU" dirty="0" smtClean="0"/>
                        <a:t> – </a:t>
                      </a:r>
                      <a:r>
                        <a:rPr lang="ru-RU" dirty="0" err="1" smtClean="0"/>
                        <a:t>желтоқсан</a:t>
                      </a:r>
                      <a:r>
                        <a:rPr lang="ru-RU" dirty="0" smtClean="0"/>
                        <a:t>) – </a:t>
                      </a:r>
                      <a:r>
                        <a:rPr lang="ru-RU" dirty="0" err="1" smtClean="0"/>
                        <a:t>келесі</a:t>
                      </a:r>
                      <a:r>
                        <a:rPr lang="ru-RU" dirty="0" smtClean="0"/>
                        <a:t> </a:t>
                      </a:r>
                      <a:r>
                        <a:rPr lang="ru-RU" dirty="0" err="1" smtClean="0"/>
                        <a:t>жылдың</a:t>
                      </a:r>
                      <a:r>
                        <a:rPr lang="ru-RU" dirty="0" smtClean="0"/>
                        <a:t> 15 </a:t>
                      </a:r>
                      <a:r>
                        <a:rPr lang="ru-RU" dirty="0" err="1" smtClean="0"/>
                        <a:t>ақпанына</a:t>
                      </a:r>
                      <a:r>
                        <a:rPr lang="ru-RU" dirty="0" smtClean="0"/>
                        <a:t> </a:t>
                      </a:r>
                      <a:r>
                        <a:rPr lang="ru-RU" dirty="0" err="1" smtClean="0"/>
                        <a:t>дейін</a:t>
                      </a:r>
                      <a:r>
                        <a:rPr lang="ru-RU" dirty="0" smtClean="0"/>
                        <a:t>.</a:t>
                      </a:r>
                    </a:p>
                    <a:p>
                      <a:endParaRPr lang="ru-RU" dirty="0"/>
                    </a:p>
                  </a:txBody>
                  <a:tcPr/>
                </a:tc>
              </a:tr>
            </a:tbl>
          </a:graphicData>
        </a:graphic>
      </p:graphicFrame>
    </p:spTree>
    <p:extLst>
      <p:ext uri="{BB962C8B-B14F-4D97-AF65-F5344CB8AC3E}">
        <p14:creationId xmlns:p14="http://schemas.microsoft.com/office/powerpoint/2010/main" val="229110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мақсаты</a:t>
            </a:r>
            <a:endParaRPr lang="ru-RU" dirty="0"/>
          </a:p>
        </p:txBody>
      </p:sp>
      <p:sp>
        <p:nvSpPr>
          <p:cNvPr id="3" name="Объект 2"/>
          <p:cNvSpPr>
            <a:spLocks noGrp="1"/>
          </p:cNvSpPr>
          <p:nvPr>
            <p:ph idx="1"/>
          </p:nvPr>
        </p:nvSpPr>
        <p:spPr/>
        <p:txBody>
          <a:bodyPr/>
          <a:lstStyle/>
          <a:p>
            <a:pPr algn="ctr"/>
            <a:r>
              <a:rPr lang="ru-RU" sz="2000" b="1" dirty="0" err="1">
                <a:latin typeface="Times New Roman" panose="02020603050405020304" pitchFamily="18" charset="0"/>
                <a:cs typeface="Times New Roman" panose="02020603050405020304" pitchFamily="18" charset="0"/>
              </a:rPr>
              <a:t>Қосылған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құн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салығын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қаржылық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институттардың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төлеу</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ерекшеліктерін</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анықтау</a:t>
            </a:r>
            <a:endParaRPr lang="ru-RU" sz="20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7415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жоспары</a:t>
            </a:r>
            <a:endParaRPr lang="ru-RU" dirty="0"/>
          </a:p>
        </p:txBody>
      </p:sp>
      <p:sp>
        <p:nvSpPr>
          <p:cNvPr id="3" name="Объект 2"/>
          <p:cNvSpPr>
            <a:spLocks noGrp="1"/>
          </p:cNvSpPr>
          <p:nvPr>
            <p:ph idx="1"/>
          </p:nvPr>
        </p:nvSpPr>
        <p:spPr/>
        <p:txBody>
          <a:bodyPr/>
          <a:lstStyle/>
          <a:p>
            <a:r>
              <a:rPr lang="ru-RU" dirty="0" smtClean="0"/>
              <a:t>1. </a:t>
            </a:r>
            <a:r>
              <a:rPr lang="ru-RU" dirty="0"/>
              <a:t>ҚҚС </a:t>
            </a:r>
            <a:r>
              <a:rPr lang="ru-RU" dirty="0" err="1"/>
              <a:t>мәні</a:t>
            </a:r>
            <a:r>
              <a:rPr lang="ru-RU" dirty="0"/>
              <a:t> мен </a:t>
            </a:r>
            <a:r>
              <a:rPr lang="ru-RU" dirty="0" err="1" smtClean="0"/>
              <a:t>қажеттілігі</a:t>
            </a:r>
            <a:endParaRPr lang="ru-RU" dirty="0" smtClean="0"/>
          </a:p>
          <a:p>
            <a:r>
              <a:rPr lang="ru-RU" dirty="0" smtClean="0"/>
              <a:t>2. ҚҚС </a:t>
            </a:r>
            <a:r>
              <a:rPr lang="ru-RU" dirty="0" err="1" smtClean="0"/>
              <a:t>субьектілері</a:t>
            </a:r>
            <a:r>
              <a:rPr lang="ru-RU" dirty="0" smtClean="0"/>
              <a:t>, </a:t>
            </a:r>
            <a:r>
              <a:rPr lang="ru-RU" dirty="0" err="1" smtClean="0"/>
              <a:t>объектілері</a:t>
            </a:r>
            <a:r>
              <a:rPr lang="ru-RU" dirty="0" smtClean="0"/>
              <a:t> </a:t>
            </a:r>
          </a:p>
          <a:p>
            <a:r>
              <a:rPr lang="kk-KZ" dirty="0" smtClean="0"/>
              <a:t>3. ҚҚС босатылатын айналымдар</a:t>
            </a:r>
            <a:endParaRPr lang="ru-RU" dirty="0"/>
          </a:p>
        </p:txBody>
      </p:sp>
    </p:spTree>
    <p:extLst>
      <p:ext uri="{BB962C8B-B14F-4D97-AF65-F5344CB8AC3E}">
        <p14:creationId xmlns:p14="http://schemas.microsoft.com/office/powerpoint/2010/main" val="2484905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 </a:t>
            </a:r>
            <a:r>
              <a:rPr lang="ru-RU" dirty="0" err="1"/>
              <a:t>мәні</a:t>
            </a:r>
            <a:r>
              <a:rPr lang="ru-RU" dirty="0"/>
              <a:t> мен </a:t>
            </a:r>
            <a:r>
              <a:rPr lang="ru-RU" dirty="0" err="1"/>
              <a:t>қажеттілігі</a:t>
            </a:r>
            <a:endParaRPr lang="ru-RU" dirty="0"/>
          </a:p>
        </p:txBody>
      </p:sp>
      <p:sp>
        <p:nvSpPr>
          <p:cNvPr id="3" name="Объект 2"/>
          <p:cNvSpPr>
            <a:spLocks noGrp="1"/>
          </p:cNvSpPr>
          <p:nvPr>
            <p:ph idx="1"/>
          </p:nvPr>
        </p:nvSpPr>
        <p:spPr>
          <a:xfrm>
            <a:off x="457200" y="1268760"/>
            <a:ext cx="8507288" cy="4857403"/>
          </a:xfrm>
        </p:spPr>
        <p:txBody>
          <a:bodyPr>
            <a:noAutofit/>
          </a:bodyPr>
          <a:lstStyle/>
          <a:p>
            <a:r>
              <a:rPr lang="ru-RU" sz="2800" dirty="0" err="1" smtClean="0"/>
              <a:t>Қазақстандық</a:t>
            </a:r>
            <a:r>
              <a:rPr lang="ru-RU" sz="2800" dirty="0" smtClean="0"/>
              <a:t> </a:t>
            </a:r>
            <a:r>
              <a:rPr lang="ru-RU" sz="2800" dirty="0" err="1"/>
              <a:t>салық</a:t>
            </a:r>
            <a:r>
              <a:rPr lang="ru-RU" sz="2800" dirty="0"/>
              <a:t> </a:t>
            </a:r>
            <a:r>
              <a:rPr lang="ru-RU" sz="2800" dirty="0" err="1"/>
              <a:t>жүйесінде</a:t>
            </a:r>
            <a:r>
              <a:rPr lang="ru-RU" sz="2800" dirty="0"/>
              <a:t> </a:t>
            </a:r>
            <a:r>
              <a:rPr lang="ru-RU" sz="2800" dirty="0" err="1"/>
              <a:t>жанама</a:t>
            </a:r>
            <a:r>
              <a:rPr lang="ru-RU" sz="2800" dirty="0"/>
              <a:t> </a:t>
            </a:r>
            <a:r>
              <a:rPr lang="ru-RU" sz="2800" dirty="0" err="1"/>
              <a:t>салық</a:t>
            </a:r>
            <a:r>
              <a:rPr lang="ru-RU" sz="2800" dirty="0"/>
              <a:t> </a:t>
            </a:r>
            <a:r>
              <a:rPr lang="ru-RU" sz="2800" dirty="0" err="1"/>
              <a:t>негізгі</a:t>
            </a:r>
            <a:r>
              <a:rPr lang="ru-RU" sz="2800" dirty="0"/>
              <a:t> </a:t>
            </a:r>
            <a:r>
              <a:rPr lang="ru-RU" sz="2800" dirty="0" err="1"/>
              <a:t>рөл</a:t>
            </a:r>
            <a:r>
              <a:rPr lang="ru-RU" sz="2800" dirty="0"/>
              <a:t> </a:t>
            </a:r>
            <a:r>
              <a:rPr lang="ru-RU" sz="2800" dirty="0" err="1"/>
              <a:t>атқарады</a:t>
            </a:r>
            <a:r>
              <a:rPr lang="ru-RU" sz="2800" dirty="0"/>
              <a:t>, </a:t>
            </a:r>
            <a:r>
              <a:rPr lang="ru-RU" sz="2800" dirty="0" err="1"/>
              <a:t>оған</a:t>
            </a:r>
            <a:r>
              <a:rPr lang="ru-RU" sz="2800" dirty="0"/>
              <a:t> бюджет </a:t>
            </a:r>
            <a:r>
              <a:rPr lang="ru-RU" sz="2800" dirty="0" err="1"/>
              <a:t>кірісінде</a:t>
            </a:r>
            <a:r>
              <a:rPr lang="ru-RU" sz="2800" dirty="0"/>
              <a:t> </a:t>
            </a:r>
            <a:r>
              <a:rPr lang="ru-RU" sz="2800" dirty="0" err="1"/>
              <a:t>негізгі</a:t>
            </a:r>
            <a:r>
              <a:rPr lang="ru-RU" sz="2800" dirty="0"/>
              <a:t> </a:t>
            </a:r>
            <a:r>
              <a:rPr lang="ru-RU" sz="2800" dirty="0" err="1"/>
              <a:t>орын</a:t>
            </a:r>
            <a:r>
              <a:rPr lang="ru-RU" sz="2800" dirty="0"/>
              <a:t> </a:t>
            </a:r>
            <a:r>
              <a:rPr lang="ru-RU" sz="2800" dirty="0" err="1"/>
              <a:t>алатын</a:t>
            </a:r>
            <a:r>
              <a:rPr lang="ru-RU" sz="2800" dirty="0"/>
              <a:t> ҚҚС (НДС), </a:t>
            </a:r>
            <a:r>
              <a:rPr lang="ru-RU" sz="2800" dirty="0" err="1"/>
              <a:t>акциздер</a:t>
            </a:r>
            <a:r>
              <a:rPr lang="ru-RU" sz="2800" dirty="0"/>
              <a:t> </a:t>
            </a:r>
            <a:r>
              <a:rPr lang="ru-RU" sz="2800" dirty="0" err="1"/>
              <a:t>және</a:t>
            </a:r>
            <a:r>
              <a:rPr lang="ru-RU" sz="2800" dirty="0"/>
              <a:t> </a:t>
            </a:r>
            <a:r>
              <a:rPr lang="ru-RU" sz="2800" dirty="0" err="1"/>
              <a:t>т.б</a:t>
            </a:r>
            <a:r>
              <a:rPr lang="ru-RU" sz="2800" dirty="0"/>
              <a:t>. </a:t>
            </a:r>
            <a:r>
              <a:rPr lang="ru-RU" sz="2800" dirty="0" err="1"/>
              <a:t>жатады</a:t>
            </a:r>
            <a:r>
              <a:rPr lang="ru-RU" sz="2800" dirty="0"/>
              <a:t>. ҚР </a:t>
            </a:r>
            <a:r>
              <a:rPr lang="ru-RU" sz="2800" dirty="0" err="1"/>
              <a:t>қолданылатын</a:t>
            </a:r>
            <a:r>
              <a:rPr lang="ru-RU" sz="2800" dirty="0"/>
              <a:t> </a:t>
            </a:r>
            <a:r>
              <a:rPr lang="ru-RU" sz="2800" dirty="0" err="1"/>
              <a:t>жанама</a:t>
            </a:r>
            <a:r>
              <a:rPr lang="ru-RU" sz="2800" dirty="0"/>
              <a:t> </a:t>
            </a:r>
            <a:r>
              <a:rPr lang="ru-RU" sz="2800" dirty="0" err="1"/>
              <a:t>салықтардың</a:t>
            </a:r>
            <a:r>
              <a:rPr lang="ru-RU" sz="2800" dirty="0"/>
              <a:t> </a:t>
            </a:r>
            <a:r>
              <a:rPr lang="ru-RU" sz="2800" dirty="0" err="1"/>
              <a:t>ішінде</a:t>
            </a:r>
            <a:r>
              <a:rPr lang="ru-RU" sz="2800" dirty="0"/>
              <a:t> ҚҚС (НДС) </a:t>
            </a:r>
            <a:r>
              <a:rPr lang="ru-RU" sz="2800" dirty="0" err="1"/>
              <a:t>ең</a:t>
            </a:r>
            <a:r>
              <a:rPr lang="ru-RU" sz="2800" dirty="0"/>
              <a:t> </a:t>
            </a:r>
            <a:r>
              <a:rPr lang="ru-RU" sz="2800" dirty="0" err="1"/>
              <a:t>маңыздысы</a:t>
            </a:r>
            <a:r>
              <a:rPr lang="ru-RU" sz="2800" dirty="0"/>
              <a:t> </a:t>
            </a:r>
            <a:r>
              <a:rPr lang="ru-RU" sz="2800" dirty="0" err="1"/>
              <a:t>болып</a:t>
            </a:r>
            <a:r>
              <a:rPr lang="ru-RU" sz="2800" dirty="0"/>
              <a:t> </a:t>
            </a:r>
            <a:r>
              <a:rPr lang="ru-RU" sz="2800" dirty="0" err="1"/>
              <a:t>саналады</a:t>
            </a:r>
            <a:r>
              <a:rPr lang="ru-RU" sz="2800" dirty="0"/>
              <a:t>. </a:t>
            </a:r>
            <a:endParaRPr lang="en-US" sz="2800" dirty="0" smtClean="0"/>
          </a:p>
          <a:p>
            <a:r>
              <a:rPr lang="ru-RU" sz="2800" dirty="0" smtClean="0"/>
              <a:t>ҚҚС-ты </a:t>
            </a:r>
            <a:r>
              <a:rPr lang="ru-RU" sz="2800" dirty="0"/>
              <a:t>(НДС) </a:t>
            </a:r>
            <a:r>
              <a:rPr lang="ru-RU" sz="2800" dirty="0" err="1"/>
              <a:t>айналымнан</a:t>
            </a:r>
            <a:r>
              <a:rPr lang="ru-RU" sz="2800" dirty="0"/>
              <a:t> </a:t>
            </a:r>
            <a:r>
              <a:rPr lang="ru-RU" sz="2800" dirty="0" err="1"/>
              <a:t>түсетін</a:t>
            </a:r>
            <a:r>
              <a:rPr lang="ru-RU" sz="2800" dirty="0"/>
              <a:t> </a:t>
            </a:r>
            <a:r>
              <a:rPr lang="ru-RU" sz="2800" dirty="0" err="1"/>
              <a:t>салықты</a:t>
            </a:r>
            <a:r>
              <a:rPr lang="ru-RU" sz="2800" dirty="0"/>
              <a:t> </a:t>
            </a:r>
            <a:r>
              <a:rPr lang="ru-RU" sz="2800" dirty="0" err="1"/>
              <a:t>ауыстыру</a:t>
            </a:r>
            <a:r>
              <a:rPr lang="ru-RU" sz="2800" dirty="0"/>
              <a:t> </a:t>
            </a:r>
            <a:r>
              <a:rPr lang="ru-RU" sz="2800" dirty="0" err="1"/>
              <a:t>үшін</a:t>
            </a:r>
            <a:r>
              <a:rPr lang="ru-RU" sz="2800" dirty="0"/>
              <a:t> француз </a:t>
            </a:r>
            <a:r>
              <a:rPr lang="ru-RU" sz="2800" dirty="0" err="1"/>
              <a:t>экономисі</a:t>
            </a:r>
            <a:r>
              <a:rPr lang="ru-RU" sz="2800" dirty="0"/>
              <a:t> </a:t>
            </a:r>
            <a:r>
              <a:rPr lang="ru-RU" sz="2800" dirty="0" err="1"/>
              <a:t>М.Лоре</a:t>
            </a:r>
            <a:r>
              <a:rPr lang="ru-RU" sz="2800" dirty="0"/>
              <a:t> </a:t>
            </a:r>
            <a:r>
              <a:rPr lang="ru-RU" sz="2800" dirty="0" err="1"/>
              <a:t>ойлап</a:t>
            </a:r>
            <a:r>
              <a:rPr lang="ru-RU" sz="2800" dirty="0"/>
              <a:t> </a:t>
            </a:r>
            <a:r>
              <a:rPr lang="ru-RU" sz="2800" dirty="0" err="1"/>
              <a:t>тапқан</a:t>
            </a:r>
            <a:r>
              <a:rPr lang="ru-RU" sz="2800" dirty="0"/>
              <a:t> </a:t>
            </a:r>
            <a:r>
              <a:rPr lang="ru-RU" sz="2800" dirty="0" err="1"/>
              <a:t>және</a:t>
            </a:r>
            <a:r>
              <a:rPr lang="ru-RU" sz="2800" dirty="0"/>
              <a:t> </a:t>
            </a:r>
            <a:r>
              <a:rPr lang="ru-RU" sz="2800" dirty="0" err="1"/>
              <a:t>ол</a:t>
            </a:r>
            <a:r>
              <a:rPr lang="ru-RU" sz="2800" dirty="0"/>
              <a:t> </a:t>
            </a:r>
            <a:r>
              <a:rPr lang="ru-RU" sz="2800" dirty="0" err="1"/>
              <a:t>Францияда</a:t>
            </a:r>
            <a:r>
              <a:rPr lang="ru-RU" sz="2800" dirty="0"/>
              <a:t> </a:t>
            </a:r>
            <a:r>
              <a:rPr lang="ru-RU" sz="2800" dirty="0" err="1"/>
              <a:t>алғаш</a:t>
            </a:r>
            <a:r>
              <a:rPr lang="ru-RU" sz="2800" dirty="0"/>
              <a:t> </a:t>
            </a:r>
            <a:r>
              <a:rPr lang="ru-RU" sz="2800" dirty="0" err="1"/>
              <a:t>рет</a:t>
            </a:r>
            <a:r>
              <a:rPr lang="ru-RU" sz="2800" dirty="0"/>
              <a:t> 1954 </a:t>
            </a:r>
            <a:r>
              <a:rPr lang="ru-RU" sz="2800" dirty="0" err="1"/>
              <a:t>жылы</a:t>
            </a:r>
            <a:r>
              <a:rPr lang="ru-RU" sz="2800" dirty="0"/>
              <a:t> </a:t>
            </a:r>
            <a:r>
              <a:rPr lang="ru-RU" sz="2800" dirty="0" err="1"/>
              <a:t>енгізілген</a:t>
            </a:r>
            <a:r>
              <a:rPr lang="ru-RU" sz="2800" dirty="0" smtClean="0"/>
              <a:t>.</a:t>
            </a:r>
            <a:endParaRPr lang="en-US" sz="2800" dirty="0" smtClean="0"/>
          </a:p>
        </p:txBody>
      </p:sp>
    </p:spTree>
    <p:extLst>
      <p:ext uri="{BB962C8B-B14F-4D97-AF65-F5344CB8AC3E}">
        <p14:creationId xmlns:p14="http://schemas.microsoft.com/office/powerpoint/2010/main" val="96237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 </a:t>
            </a:r>
            <a:r>
              <a:rPr lang="ru-RU" dirty="0" err="1"/>
              <a:t>мәні</a:t>
            </a:r>
            <a:r>
              <a:rPr lang="ru-RU" dirty="0"/>
              <a:t> мен </a:t>
            </a:r>
            <a:r>
              <a:rPr lang="ru-RU" dirty="0" err="1"/>
              <a:t>қажеттілігі</a:t>
            </a:r>
            <a:endParaRPr lang="ru-RU" dirty="0"/>
          </a:p>
        </p:txBody>
      </p:sp>
      <p:sp>
        <p:nvSpPr>
          <p:cNvPr id="3" name="Объект 2"/>
          <p:cNvSpPr>
            <a:spLocks noGrp="1"/>
          </p:cNvSpPr>
          <p:nvPr>
            <p:ph idx="1"/>
          </p:nvPr>
        </p:nvSpPr>
        <p:spPr/>
        <p:txBody>
          <a:bodyPr>
            <a:normAutofit fontScale="62500" lnSpcReduction="20000"/>
          </a:bodyPr>
          <a:lstStyle/>
          <a:p>
            <a:r>
              <a:rPr lang="ru-RU" dirty="0" err="1" smtClean="0"/>
              <a:t>Францияда</a:t>
            </a:r>
            <a:r>
              <a:rPr lang="ru-RU" dirty="0" smtClean="0"/>
              <a:t> </a:t>
            </a:r>
            <a:r>
              <a:rPr lang="ru-RU" dirty="0"/>
              <a:t>ҚҚС </a:t>
            </a:r>
            <a:r>
              <a:rPr lang="ru-RU" dirty="0" err="1"/>
              <a:t>енгізілгеннен</a:t>
            </a:r>
            <a:r>
              <a:rPr lang="ru-RU" dirty="0"/>
              <a:t> </a:t>
            </a:r>
            <a:r>
              <a:rPr lang="ru-RU" dirty="0" err="1"/>
              <a:t>кейін</a:t>
            </a:r>
            <a:r>
              <a:rPr lang="ru-RU" dirty="0"/>
              <a:t> </a:t>
            </a:r>
            <a:r>
              <a:rPr lang="ru-RU" dirty="0" err="1"/>
              <a:t>бұл</a:t>
            </a:r>
            <a:r>
              <a:rPr lang="ru-RU" dirty="0"/>
              <a:t> </a:t>
            </a:r>
            <a:r>
              <a:rPr lang="ru-RU" dirty="0" err="1"/>
              <a:t>салық</a:t>
            </a:r>
            <a:r>
              <a:rPr lang="ru-RU" dirty="0"/>
              <a:t> ЕЭК </a:t>
            </a:r>
            <a:r>
              <a:rPr lang="ru-RU" dirty="0" err="1"/>
              <a:t>мемлекет-мүшелері</a:t>
            </a:r>
            <a:r>
              <a:rPr lang="ru-RU" dirty="0"/>
              <a:t> </a:t>
            </a:r>
            <a:r>
              <a:rPr lang="ru-RU" dirty="0" err="1"/>
              <a:t>және</a:t>
            </a:r>
            <a:r>
              <a:rPr lang="ru-RU" dirty="0"/>
              <a:t> </a:t>
            </a:r>
            <a:r>
              <a:rPr lang="ru-RU" dirty="0" err="1"/>
              <a:t>дүниежүзінің</a:t>
            </a:r>
            <a:r>
              <a:rPr lang="ru-RU" dirty="0"/>
              <a:t> </a:t>
            </a:r>
            <a:r>
              <a:rPr lang="ru-RU" dirty="0" err="1"/>
              <a:t>кейбір</a:t>
            </a:r>
            <a:r>
              <a:rPr lang="ru-RU" dirty="0"/>
              <a:t> </a:t>
            </a:r>
            <a:r>
              <a:rPr lang="ru-RU" dirty="0" err="1"/>
              <a:t>өнірістік</a:t>
            </a:r>
            <a:r>
              <a:rPr lang="ru-RU" dirty="0"/>
              <a:t> </a:t>
            </a:r>
            <a:r>
              <a:rPr lang="ru-RU" dirty="0" err="1"/>
              <a:t>дамыған</a:t>
            </a:r>
            <a:r>
              <a:rPr lang="ru-RU" dirty="0"/>
              <a:t> </a:t>
            </a:r>
            <a:r>
              <a:rPr lang="ru-RU" dirty="0" err="1"/>
              <a:t>мемлекеттерінде</a:t>
            </a:r>
            <a:r>
              <a:rPr lang="ru-RU" dirty="0"/>
              <a:t> </a:t>
            </a:r>
            <a:r>
              <a:rPr lang="ru-RU" dirty="0" err="1"/>
              <a:t>тарай</a:t>
            </a:r>
            <a:r>
              <a:rPr lang="ru-RU" dirty="0"/>
              <a:t> </a:t>
            </a:r>
            <a:r>
              <a:rPr lang="ru-RU" dirty="0" err="1"/>
              <a:t>бастады</a:t>
            </a:r>
            <a:r>
              <a:rPr lang="ru-RU" dirty="0"/>
              <a:t>. </a:t>
            </a:r>
            <a:endParaRPr lang="en-US" dirty="0" smtClean="0"/>
          </a:p>
          <a:p>
            <a:r>
              <a:rPr lang="ru-RU" dirty="0" err="1" smtClean="0"/>
              <a:t>Бұл</a:t>
            </a:r>
            <a:r>
              <a:rPr lang="ru-RU" dirty="0" smtClean="0"/>
              <a:t> </a:t>
            </a:r>
            <a:r>
              <a:rPr lang="ru-RU" dirty="0" err="1"/>
              <a:t>мемлекеттердегі</a:t>
            </a:r>
            <a:r>
              <a:rPr lang="ru-RU" dirty="0"/>
              <a:t> </a:t>
            </a:r>
            <a:r>
              <a:rPr lang="ru-RU" dirty="0" err="1"/>
              <a:t>салық</a:t>
            </a:r>
            <a:r>
              <a:rPr lang="ru-RU" dirty="0"/>
              <a:t> </a:t>
            </a:r>
            <a:r>
              <a:rPr lang="ru-RU" dirty="0" err="1"/>
              <a:t>жүйесінің</a:t>
            </a:r>
            <a:r>
              <a:rPr lang="ru-RU" dirty="0"/>
              <a:t> осы </a:t>
            </a:r>
            <a:r>
              <a:rPr lang="ru-RU" dirty="0" err="1"/>
              <a:t>бағытта</a:t>
            </a:r>
            <a:r>
              <a:rPr lang="ru-RU" dirty="0"/>
              <a:t> </a:t>
            </a:r>
            <a:r>
              <a:rPr lang="ru-RU" dirty="0" err="1"/>
              <a:t>өзгеруінің</a:t>
            </a:r>
            <a:r>
              <a:rPr lang="ru-RU" dirty="0"/>
              <a:t> </a:t>
            </a:r>
            <a:r>
              <a:rPr lang="ru-RU" dirty="0" err="1"/>
              <a:t>негізгі</a:t>
            </a:r>
            <a:r>
              <a:rPr lang="ru-RU" dirty="0"/>
              <a:t> </a:t>
            </a:r>
            <a:r>
              <a:rPr lang="ru-RU" dirty="0" err="1"/>
              <a:t>себептері</a:t>
            </a:r>
            <a:r>
              <a:rPr lang="ru-RU" dirty="0"/>
              <a:t>: </a:t>
            </a:r>
            <a:endParaRPr lang="en-US" dirty="0" smtClean="0"/>
          </a:p>
          <a:p>
            <a:r>
              <a:rPr lang="ru-RU" dirty="0" smtClean="0"/>
              <a:t>ҚҚС </a:t>
            </a:r>
            <a:r>
              <a:rPr lang="ru-RU" dirty="0" err="1"/>
              <a:t>дамыған</a:t>
            </a:r>
            <a:r>
              <a:rPr lang="ru-RU" dirty="0"/>
              <a:t> техника мен </a:t>
            </a:r>
            <a:r>
              <a:rPr lang="ru-RU" dirty="0" err="1"/>
              <a:t>құжат</a:t>
            </a:r>
            <a:r>
              <a:rPr lang="ru-RU" dirty="0"/>
              <a:t> </a:t>
            </a:r>
            <a:r>
              <a:rPr lang="ru-RU" dirty="0" err="1"/>
              <a:t>айналымының</a:t>
            </a:r>
            <a:r>
              <a:rPr lang="ru-RU" dirty="0"/>
              <a:t> </a:t>
            </a:r>
            <a:r>
              <a:rPr lang="ru-RU" dirty="0" err="1"/>
              <a:t>қалыптасқан</a:t>
            </a:r>
            <a:r>
              <a:rPr lang="ru-RU" dirty="0"/>
              <a:t> </a:t>
            </a:r>
            <a:r>
              <a:rPr lang="ru-RU" dirty="0" err="1"/>
              <a:t>жүйесі</a:t>
            </a:r>
            <a:r>
              <a:rPr lang="ru-RU" dirty="0"/>
              <a:t> </a:t>
            </a:r>
            <a:r>
              <a:rPr lang="ru-RU" dirty="0" err="1"/>
              <a:t>арқылы</a:t>
            </a:r>
            <a:r>
              <a:rPr lang="ru-RU" dirty="0"/>
              <a:t> </a:t>
            </a:r>
            <a:r>
              <a:rPr lang="ru-RU" dirty="0" err="1"/>
              <a:t>салық</a:t>
            </a:r>
            <a:r>
              <a:rPr lang="ru-RU" dirty="0"/>
              <a:t> </a:t>
            </a:r>
            <a:r>
              <a:rPr lang="ru-RU" dirty="0" err="1"/>
              <a:t>операцияларын</a:t>
            </a:r>
            <a:r>
              <a:rPr lang="ru-RU" dirty="0"/>
              <a:t> </a:t>
            </a:r>
            <a:r>
              <a:rPr lang="ru-RU" dirty="0" err="1"/>
              <a:t>нақты</a:t>
            </a:r>
            <a:r>
              <a:rPr lang="ru-RU" dirty="0"/>
              <a:t> </a:t>
            </a:r>
            <a:r>
              <a:rPr lang="ru-RU" dirty="0" err="1"/>
              <a:t>және</a:t>
            </a:r>
            <a:r>
              <a:rPr lang="ru-RU" dirty="0"/>
              <a:t> </a:t>
            </a:r>
            <a:r>
              <a:rPr lang="ru-RU" dirty="0" err="1"/>
              <a:t>жылдам</a:t>
            </a:r>
            <a:r>
              <a:rPr lang="ru-RU" dirty="0"/>
              <a:t> </a:t>
            </a:r>
            <a:r>
              <a:rPr lang="ru-RU" dirty="0" err="1"/>
              <a:t>жүргізуге</a:t>
            </a:r>
            <a:r>
              <a:rPr lang="ru-RU" dirty="0"/>
              <a:t> </a:t>
            </a:r>
            <a:r>
              <a:rPr lang="ru-RU" dirty="0" err="1"/>
              <a:t>мүмкіндік</a:t>
            </a:r>
            <a:r>
              <a:rPr lang="ru-RU" dirty="0"/>
              <a:t> </a:t>
            </a:r>
            <a:r>
              <a:rPr lang="ru-RU" dirty="0" err="1"/>
              <a:t>береді</a:t>
            </a:r>
            <a:r>
              <a:rPr lang="ru-RU" dirty="0"/>
              <a:t>; </a:t>
            </a:r>
            <a:endParaRPr lang="en-US" dirty="0" smtClean="0"/>
          </a:p>
          <a:p>
            <a:r>
              <a:rPr lang="ru-RU" dirty="0" smtClean="0"/>
              <a:t>ҚҚС </a:t>
            </a:r>
            <a:r>
              <a:rPr lang="ru-RU" dirty="0" err="1"/>
              <a:t>енгізу</a:t>
            </a:r>
            <a:r>
              <a:rPr lang="ru-RU" dirty="0"/>
              <a:t> – </a:t>
            </a:r>
            <a:r>
              <a:rPr lang="ru-RU" dirty="0" err="1"/>
              <a:t>мемлекеттің</a:t>
            </a:r>
            <a:r>
              <a:rPr lang="ru-RU" dirty="0"/>
              <a:t> </a:t>
            </a:r>
            <a:r>
              <a:rPr lang="ru-RU" dirty="0" err="1"/>
              <a:t>Жалпы</a:t>
            </a:r>
            <a:r>
              <a:rPr lang="ru-RU" dirty="0"/>
              <a:t> </a:t>
            </a:r>
            <a:r>
              <a:rPr lang="ru-RU" dirty="0" err="1"/>
              <a:t>нарыққа</a:t>
            </a:r>
            <a:r>
              <a:rPr lang="ru-RU" dirty="0"/>
              <a:t> </a:t>
            </a:r>
            <a:r>
              <a:rPr lang="ru-RU" dirty="0" err="1"/>
              <a:t>кірудің</a:t>
            </a:r>
            <a:r>
              <a:rPr lang="ru-RU" dirty="0"/>
              <a:t> </a:t>
            </a:r>
            <a:r>
              <a:rPr lang="ru-RU" dirty="0" err="1"/>
              <a:t>міндетті</a:t>
            </a:r>
            <a:r>
              <a:rPr lang="ru-RU" dirty="0"/>
              <a:t> </a:t>
            </a:r>
            <a:r>
              <a:rPr lang="ru-RU" dirty="0" err="1"/>
              <a:t>шарты</a:t>
            </a:r>
            <a:r>
              <a:rPr lang="ru-RU" dirty="0"/>
              <a:t>; </a:t>
            </a:r>
            <a:endParaRPr lang="en-US" dirty="0" smtClean="0"/>
          </a:p>
          <a:p>
            <a:r>
              <a:rPr lang="ru-RU" dirty="0" err="1" smtClean="0"/>
              <a:t>жеке</a:t>
            </a:r>
            <a:r>
              <a:rPr lang="ru-RU" dirty="0" smtClean="0"/>
              <a:t> </a:t>
            </a:r>
            <a:r>
              <a:rPr lang="ru-RU" dirty="0" err="1"/>
              <a:t>тауарлар</a:t>
            </a:r>
            <a:r>
              <a:rPr lang="ru-RU" dirty="0"/>
              <a:t> мен </a:t>
            </a:r>
            <a:r>
              <a:rPr lang="ru-RU" dirty="0" err="1"/>
              <a:t>қызметтерге</a:t>
            </a:r>
            <a:r>
              <a:rPr lang="ru-RU" dirty="0"/>
              <a:t> </a:t>
            </a:r>
            <a:r>
              <a:rPr lang="ru-RU" dirty="0" err="1"/>
              <a:t>салық</a:t>
            </a:r>
            <a:r>
              <a:rPr lang="ru-RU" dirty="0"/>
              <a:t> </a:t>
            </a:r>
            <a:r>
              <a:rPr lang="ru-RU" dirty="0" err="1"/>
              <a:t>салуда</a:t>
            </a:r>
            <a:r>
              <a:rPr lang="ru-RU" dirty="0"/>
              <a:t> </a:t>
            </a:r>
            <a:r>
              <a:rPr lang="ru-RU" dirty="0" err="1"/>
              <a:t>жеңілдік</a:t>
            </a:r>
            <a:r>
              <a:rPr lang="ru-RU" dirty="0"/>
              <a:t> </a:t>
            </a:r>
            <a:r>
              <a:rPr lang="ru-RU" dirty="0" err="1"/>
              <a:t>шарттарын</a:t>
            </a:r>
            <a:r>
              <a:rPr lang="ru-RU" dirty="0"/>
              <a:t> </a:t>
            </a:r>
            <a:r>
              <a:rPr lang="ru-RU" dirty="0" err="1"/>
              <a:t>жасау</a:t>
            </a:r>
            <a:r>
              <a:rPr lang="ru-RU" dirty="0"/>
              <a:t> </a:t>
            </a:r>
            <a:r>
              <a:rPr lang="ru-RU" dirty="0" err="1"/>
              <a:t>үшін</a:t>
            </a:r>
            <a:r>
              <a:rPr lang="ru-RU" dirty="0"/>
              <a:t> </a:t>
            </a:r>
            <a:r>
              <a:rPr lang="ru-RU" dirty="0" err="1"/>
              <a:t>жеке</a:t>
            </a:r>
            <a:r>
              <a:rPr lang="ru-RU" dirty="0"/>
              <a:t> </a:t>
            </a:r>
            <a:r>
              <a:rPr lang="ru-RU" dirty="0" err="1"/>
              <a:t>саудадан</a:t>
            </a:r>
            <a:r>
              <a:rPr lang="ru-RU" dirty="0"/>
              <a:t> </a:t>
            </a:r>
            <a:r>
              <a:rPr lang="ru-RU" dirty="0" err="1"/>
              <a:t>түскен</a:t>
            </a:r>
            <a:r>
              <a:rPr lang="ru-RU" dirty="0"/>
              <a:t> </a:t>
            </a:r>
            <a:r>
              <a:rPr lang="ru-RU" dirty="0" err="1"/>
              <a:t>салыққа</a:t>
            </a:r>
            <a:r>
              <a:rPr lang="ru-RU" dirty="0"/>
              <a:t> </a:t>
            </a:r>
            <a:r>
              <a:rPr lang="ru-RU" dirty="0" err="1"/>
              <a:t>қарағанда</a:t>
            </a:r>
            <a:r>
              <a:rPr lang="ru-RU" dirty="0"/>
              <a:t> ҚҚС </a:t>
            </a:r>
            <a:r>
              <a:rPr lang="ru-RU" dirty="0" err="1"/>
              <a:t>біршама</a:t>
            </a:r>
            <a:r>
              <a:rPr lang="ru-RU" dirty="0"/>
              <a:t> </a:t>
            </a:r>
            <a:r>
              <a:rPr lang="ru-RU" dirty="0" err="1"/>
              <a:t>тиімдірек</a:t>
            </a:r>
            <a:r>
              <a:rPr lang="ru-RU" dirty="0" smtClean="0"/>
              <a:t>;</a:t>
            </a:r>
            <a:endParaRPr lang="en-US" dirty="0" smtClean="0"/>
          </a:p>
          <a:p>
            <a:r>
              <a:rPr lang="ru-RU" dirty="0" smtClean="0"/>
              <a:t> </a:t>
            </a:r>
            <a:r>
              <a:rPr lang="ru-RU" dirty="0" err="1"/>
              <a:t>басқа</a:t>
            </a:r>
            <a:r>
              <a:rPr lang="ru-RU" dirty="0"/>
              <a:t> </a:t>
            </a:r>
            <a:r>
              <a:rPr lang="ru-RU" dirty="0" err="1"/>
              <a:t>салықтармен</a:t>
            </a:r>
            <a:r>
              <a:rPr lang="ru-RU" dirty="0"/>
              <a:t> </a:t>
            </a:r>
            <a:r>
              <a:rPr lang="ru-RU" dirty="0" err="1"/>
              <a:t>салыстырғанда</a:t>
            </a:r>
            <a:r>
              <a:rPr lang="ru-RU" dirty="0"/>
              <a:t> ҚҚС-</a:t>
            </a:r>
            <a:r>
              <a:rPr lang="ru-RU" dirty="0" err="1"/>
              <a:t>тың</a:t>
            </a:r>
            <a:r>
              <a:rPr lang="ru-RU" dirty="0"/>
              <a:t> </a:t>
            </a:r>
            <a:r>
              <a:rPr lang="ru-RU" dirty="0" err="1"/>
              <a:t>мемлекет</a:t>
            </a:r>
            <a:r>
              <a:rPr lang="ru-RU" dirty="0"/>
              <a:t> </a:t>
            </a:r>
            <a:r>
              <a:rPr lang="ru-RU" dirty="0" err="1"/>
              <a:t>бюджетін</a:t>
            </a:r>
            <a:r>
              <a:rPr lang="ru-RU" dirty="0"/>
              <a:t> </a:t>
            </a:r>
            <a:r>
              <a:rPr lang="ru-RU" dirty="0" err="1"/>
              <a:t>көбейтуде</a:t>
            </a:r>
            <a:r>
              <a:rPr lang="ru-RU" dirty="0"/>
              <a:t> </a:t>
            </a:r>
            <a:r>
              <a:rPr lang="ru-RU" dirty="0" err="1"/>
              <a:t>мүмкіншілігі</a:t>
            </a:r>
            <a:r>
              <a:rPr lang="ru-RU" dirty="0"/>
              <a:t> </a:t>
            </a:r>
            <a:r>
              <a:rPr lang="ru-RU" dirty="0" err="1"/>
              <a:t>молырақ</a:t>
            </a:r>
            <a:r>
              <a:rPr lang="ru-RU" dirty="0"/>
              <a:t>. ҚР </a:t>
            </a:r>
            <a:r>
              <a:rPr lang="ru-RU" dirty="0" err="1"/>
              <a:t>экономикасын</a:t>
            </a:r>
            <a:r>
              <a:rPr lang="ru-RU" dirty="0"/>
              <a:t> </a:t>
            </a:r>
            <a:r>
              <a:rPr lang="ru-RU" dirty="0" err="1"/>
              <a:t>реформалау</a:t>
            </a:r>
            <a:r>
              <a:rPr lang="ru-RU" dirty="0"/>
              <a:t> </a:t>
            </a:r>
            <a:r>
              <a:rPr lang="ru-RU" dirty="0" err="1"/>
              <a:t>кезінде</a:t>
            </a:r>
            <a:r>
              <a:rPr lang="ru-RU" dirty="0"/>
              <a:t> </a:t>
            </a:r>
            <a:r>
              <a:rPr lang="ru-RU" dirty="0" err="1"/>
              <a:t>айналымнан</a:t>
            </a:r>
            <a:r>
              <a:rPr lang="ru-RU" dirty="0"/>
              <a:t> </a:t>
            </a:r>
            <a:r>
              <a:rPr lang="ru-RU" dirty="0" err="1"/>
              <a:t>және</a:t>
            </a:r>
            <a:r>
              <a:rPr lang="ru-RU" dirty="0"/>
              <a:t> </a:t>
            </a:r>
            <a:r>
              <a:rPr lang="ru-RU" dirty="0" err="1"/>
              <a:t>сатудан</a:t>
            </a:r>
            <a:r>
              <a:rPr lang="ru-RU" dirty="0"/>
              <a:t> </a:t>
            </a:r>
            <a:r>
              <a:rPr lang="ru-RU" dirty="0" err="1"/>
              <a:t>түсетін</a:t>
            </a:r>
            <a:r>
              <a:rPr lang="ru-RU" dirty="0"/>
              <a:t> </a:t>
            </a:r>
            <a:r>
              <a:rPr lang="ru-RU" dirty="0" err="1"/>
              <a:t>салықты</a:t>
            </a:r>
            <a:r>
              <a:rPr lang="ru-RU" dirty="0"/>
              <a:t> </a:t>
            </a:r>
            <a:r>
              <a:rPr lang="ru-RU" dirty="0" err="1"/>
              <a:t>жоюмен</a:t>
            </a:r>
            <a:r>
              <a:rPr lang="ru-RU" dirty="0"/>
              <a:t> </a:t>
            </a:r>
            <a:r>
              <a:rPr lang="ru-RU" dirty="0" err="1"/>
              <a:t>қатар</a:t>
            </a:r>
            <a:r>
              <a:rPr lang="ru-RU" dirty="0"/>
              <a:t> 1992 </a:t>
            </a:r>
            <a:r>
              <a:rPr lang="ru-RU" dirty="0" err="1"/>
              <a:t>жылдың</a:t>
            </a:r>
            <a:r>
              <a:rPr lang="ru-RU" dirty="0"/>
              <a:t> 1 </a:t>
            </a:r>
            <a:r>
              <a:rPr lang="ru-RU" dirty="0" err="1"/>
              <a:t>қаңтарынан</a:t>
            </a:r>
            <a:r>
              <a:rPr lang="ru-RU" dirty="0"/>
              <a:t> </a:t>
            </a:r>
            <a:r>
              <a:rPr lang="ru-RU" dirty="0" err="1"/>
              <a:t>бастап</a:t>
            </a:r>
            <a:r>
              <a:rPr lang="ru-RU" dirty="0"/>
              <a:t> ҚҚС </a:t>
            </a:r>
            <a:r>
              <a:rPr lang="ru-RU" dirty="0" err="1"/>
              <a:t>енгізілді</a:t>
            </a:r>
            <a:r>
              <a:rPr lang="ru-RU" dirty="0"/>
              <a:t>.</a:t>
            </a:r>
          </a:p>
          <a:p>
            <a:endParaRPr lang="ru-RU" dirty="0"/>
          </a:p>
        </p:txBody>
      </p:sp>
    </p:spTree>
    <p:extLst>
      <p:ext uri="{BB962C8B-B14F-4D97-AF65-F5344CB8AC3E}">
        <p14:creationId xmlns:p14="http://schemas.microsoft.com/office/powerpoint/2010/main" val="4199538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92500" lnSpcReduction="20000"/>
          </a:bodyPr>
          <a:lstStyle/>
          <a:p>
            <a:r>
              <a:rPr lang="ru-RU" dirty="0" err="1"/>
              <a:t>Қосылған</a:t>
            </a:r>
            <a:r>
              <a:rPr lang="ru-RU" dirty="0"/>
              <a:t> </a:t>
            </a:r>
            <a:r>
              <a:rPr lang="ru-RU" dirty="0" err="1"/>
              <a:t>құнға</a:t>
            </a:r>
            <a:r>
              <a:rPr lang="ru-RU" dirty="0"/>
              <a:t> </a:t>
            </a:r>
            <a:r>
              <a:rPr lang="ru-RU" dirty="0" err="1"/>
              <a:t>салынатын</a:t>
            </a:r>
            <a:r>
              <a:rPr lang="ru-RU" dirty="0"/>
              <a:t> </a:t>
            </a:r>
            <a:r>
              <a:rPr lang="ru-RU" dirty="0" err="1"/>
              <a:t>салық</a:t>
            </a:r>
            <a:r>
              <a:rPr lang="ru-RU" dirty="0"/>
              <a:t> </a:t>
            </a:r>
            <a:r>
              <a:rPr lang="ru-RU" dirty="0" err="1"/>
              <a:t>бойынша</a:t>
            </a:r>
            <a:r>
              <a:rPr lang="ru-RU" dirty="0"/>
              <a:t> </a:t>
            </a:r>
            <a:r>
              <a:rPr lang="ru-RU" dirty="0" err="1"/>
              <a:t>салық</a:t>
            </a:r>
            <a:r>
              <a:rPr lang="ru-RU" dirty="0"/>
              <a:t> </a:t>
            </a:r>
            <a:r>
              <a:rPr lang="ru-RU" dirty="0" err="1"/>
              <a:t>салмағы</a:t>
            </a:r>
            <a:r>
              <a:rPr lang="ru-RU" dirty="0"/>
              <a:t> мен </a:t>
            </a:r>
            <a:r>
              <a:rPr lang="ru-RU" dirty="0" err="1"/>
              <a:t>ауыртпашылығы</a:t>
            </a:r>
            <a:r>
              <a:rPr lang="ru-RU" dirty="0"/>
              <a:t> </a:t>
            </a:r>
            <a:r>
              <a:rPr lang="ru-RU" dirty="0" err="1"/>
              <a:t>тұтынушыларға</a:t>
            </a:r>
            <a:r>
              <a:rPr lang="ru-RU" dirty="0"/>
              <a:t> </a:t>
            </a:r>
            <a:r>
              <a:rPr lang="ru-RU" dirty="0" err="1"/>
              <a:t>түседі</a:t>
            </a:r>
            <a:r>
              <a:rPr lang="ru-RU" dirty="0"/>
              <a:t>, </a:t>
            </a:r>
            <a:r>
              <a:rPr lang="ru-RU" dirty="0" err="1"/>
              <a:t>солардың</a:t>
            </a:r>
            <a:r>
              <a:rPr lang="ru-RU" dirty="0"/>
              <a:t> </a:t>
            </a:r>
            <a:r>
              <a:rPr lang="ru-RU" dirty="0" err="1"/>
              <a:t>мойнына</a:t>
            </a:r>
            <a:r>
              <a:rPr lang="ru-RU" dirty="0"/>
              <a:t> </a:t>
            </a:r>
            <a:r>
              <a:rPr lang="ru-RU" dirty="0" err="1"/>
              <a:t>жүктеледі</a:t>
            </a:r>
            <a:r>
              <a:rPr lang="ru-RU" dirty="0"/>
              <a:t>. </a:t>
            </a:r>
            <a:r>
              <a:rPr lang="ru-RU" dirty="0" err="1"/>
              <a:t>Сондықтан</a:t>
            </a:r>
            <a:r>
              <a:rPr lang="ru-RU" dirty="0"/>
              <a:t>, экономист </a:t>
            </a:r>
            <a:r>
              <a:rPr lang="ru-RU" dirty="0" err="1"/>
              <a:t>ғалымдар</a:t>
            </a:r>
            <a:r>
              <a:rPr lang="ru-RU" dirty="0"/>
              <a:t> </a:t>
            </a:r>
            <a:r>
              <a:rPr lang="ru-RU" dirty="0" err="1"/>
              <a:t>бұл</a:t>
            </a:r>
            <a:r>
              <a:rPr lang="ru-RU" dirty="0"/>
              <a:t> </a:t>
            </a:r>
            <a:r>
              <a:rPr lang="ru-RU" dirty="0" err="1"/>
              <a:t>салықты</a:t>
            </a:r>
            <a:r>
              <a:rPr lang="ru-RU" dirty="0"/>
              <a:t> </a:t>
            </a:r>
            <a:r>
              <a:rPr lang="ru-RU" dirty="0" err="1"/>
              <a:t>тұтынушыларға</a:t>
            </a:r>
            <a:r>
              <a:rPr lang="ru-RU" dirty="0"/>
              <a:t> </a:t>
            </a:r>
            <a:r>
              <a:rPr lang="ru-RU" dirty="0" err="1"/>
              <a:t>салынатын</a:t>
            </a:r>
            <a:r>
              <a:rPr lang="ru-RU" dirty="0"/>
              <a:t> </a:t>
            </a:r>
            <a:r>
              <a:rPr lang="ru-RU" dirty="0" err="1"/>
              <a:t>салық</a:t>
            </a:r>
            <a:r>
              <a:rPr lang="ru-RU" dirty="0"/>
              <a:t> </a:t>
            </a:r>
            <a:r>
              <a:rPr lang="ru-RU" dirty="0" err="1"/>
              <a:t>деп</a:t>
            </a:r>
            <a:r>
              <a:rPr lang="ru-RU" dirty="0"/>
              <a:t> </a:t>
            </a:r>
            <a:r>
              <a:rPr lang="ru-RU" dirty="0" err="1"/>
              <a:t>атайды</a:t>
            </a:r>
            <a:r>
              <a:rPr lang="ru-RU" dirty="0"/>
              <a:t>. </a:t>
            </a:r>
            <a:endParaRPr lang="en-US" dirty="0" smtClean="0"/>
          </a:p>
          <a:p>
            <a:r>
              <a:rPr lang="ru-RU" dirty="0" err="1" smtClean="0"/>
              <a:t>Қосылған</a:t>
            </a:r>
            <a:r>
              <a:rPr lang="ru-RU" dirty="0" smtClean="0"/>
              <a:t> </a:t>
            </a:r>
            <a:r>
              <a:rPr lang="ru-RU" dirty="0" err="1"/>
              <a:t>құнға</a:t>
            </a:r>
            <a:r>
              <a:rPr lang="ru-RU" dirty="0"/>
              <a:t> </a:t>
            </a:r>
            <a:r>
              <a:rPr lang="ru-RU" dirty="0" err="1"/>
              <a:t>салынатын</a:t>
            </a:r>
            <a:r>
              <a:rPr lang="ru-RU" dirty="0"/>
              <a:t> </a:t>
            </a:r>
            <a:r>
              <a:rPr lang="ru-RU" dirty="0" err="1"/>
              <a:t>салықтың</a:t>
            </a:r>
            <a:r>
              <a:rPr lang="ru-RU" dirty="0"/>
              <a:t> </a:t>
            </a:r>
            <a:r>
              <a:rPr lang="ru-RU" dirty="0" err="1"/>
              <a:t>өзіне</a:t>
            </a:r>
            <a:r>
              <a:rPr lang="ru-RU" dirty="0"/>
              <a:t> </a:t>
            </a:r>
            <a:r>
              <a:rPr lang="ru-RU" dirty="0" err="1"/>
              <a:t>тән</a:t>
            </a:r>
            <a:r>
              <a:rPr lang="ru-RU" dirty="0"/>
              <a:t> </a:t>
            </a:r>
            <a:r>
              <a:rPr lang="ru-RU" dirty="0" err="1"/>
              <a:t>ерекшеліктерін</a:t>
            </a:r>
            <a:r>
              <a:rPr lang="ru-RU" dirty="0"/>
              <a:t> </a:t>
            </a:r>
            <a:r>
              <a:rPr lang="ru-RU" dirty="0" err="1"/>
              <a:t>сипаттасақ</a:t>
            </a:r>
            <a:r>
              <a:rPr lang="ru-RU" dirty="0"/>
              <a:t>: </a:t>
            </a:r>
            <a:r>
              <a:rPr lang="ru-RU" dirty="0" err="1"/>
              <a:t>біріншіден</a:t>
            </a:r>
            <a:r>
              <a:rPr lang="ru-RU" dirty="0"/>
              <a:t>, </a:t>
            </a:r>
            <a:r>
              <a:rPr lang="ru-RU" dirty="0" err="1"/>
              <a:t>олар</a:t>
            </a:r>
            <a:r>
              <a:rPr lang="ru-RU" dirty="0"/>
              <a:t> </a:t>
            </a:r>
            <a:r>
              <a:rPr lang="ru-RU" dirty="0" err="1"/>
              <a:t>тауарлардың</a:t>
            </a:r>
            <a:r>
              <a:rPr lang="ru-RU" dirty="0"/>
              <a:t> (</a:t>
            </a:r>
            <a:r>
              <a:rPr lang="ru-RU" dirty="0" err="1"/>
              <a:t>атқарылатын</a:t>
            </a:r>
            <a:r>
              <a:rPr lang="ru-RU" dirty="0"/>
              <a:t> </a:t>
            </a:r>
            <a:r>
              <a:rPr lang="ru-RU" dirty="0" err="1"/>
              <a:t>жұмыс</a:t>
            </a:r>
            <a:r>
              <a:rPr lang="ru-RU" dirty="0"/>
              <a:t>, </a:t>
            </a:r>
            <a:r>
              <a:rPr lang="ru-RU" dirty="0" err="1"/>
              <a:t>көрсетілген</a:t>
            </a:r>
            <a:r>
              <a:rPr lang="ru-RU" dirty="0"/>
              <a:t> </a:t>
            </a:r>
            <a:r>
              <a:rPr lang="ru-RU" dirty="0" err="1"/>
              <a:t>қызметтердің</a:t>
            </a:r>
            <a:r>
              <a:rPr lang="ru-RU" dirty="0"/>
              <a:t>) </a:t>
            </a:r>
            <a:r>
              <a:rPr lang="ru-RU" dirty="0" err="1"/>
              <a:t>бағасына</a:t>
            </a:r>
            <a:r>
              <a:rPr lang="ru-RU" dirty="0"/>
              <a:t> </a:t>
            </a:r>
            <a:r>
              <a:rPr lang="ru-RU" dirty="0" err="1"/>
              <a:t>заңда</a:t>
            </a:r>
            <a:r>
              <a:rPr lang="ru-RU" dirty="0"/>
              <a:t> </a:t>
            </a:r>
            <a:r>
              <a:rPr lang="ru-RU" dirty="0" err="1"/>
              <a:t>белгіленген</a:t>
            </a:r>
            <a:r>
              <a:rPr lang="ru-RU" dirty="0"/>
              <a:t> </a:t>
            </a:r>
            <a:r>
              <a:rPr lang="ru-RU" dirty="0" err="1"/>
              <a:t>ставкамен</a:t>
            </a:r>
            <a:r>
              <a:rPr lang="ru-RU" dirty="0"/>
              <a:t> </a:t>
            </a:r>
            <a:r>
              <a:rPr lang="ru-RU" dirty="0" err="1"/>
              <a:t>қосылғандықтан</a:t>
            </a:r>
            <a:r>
              <a:rPr lang="ru-RU" dirty="0"/>
              <a:t> </a:t>
            </a:r>
            <a:r>
              <a:rPr lang="ru-RU" dirty="0" err="1"/>
              <a:t>нақты</a:t>
            </a:r>
            <a:r>
              <a:rPr lang="ru-RU" dirty="0"/>
              <a:t> </a:t>
            </a:r>
            <a:r>
              <a:rPr lang="ru-RU" dirty="0" err="1"/>
              <a:t>салық</a:t>
            </a:r>
            <a:r>
              <a:rPr lang="ru-RU" dirty="0"/>
              <a:t> </a:t>
            </a:r>
            <a:r>
              <a:rPr lang="ru-RU" dirty="0" err="1"/>
              <a:t>төлеуші</a:t>
            </a:r>
            <a:r>
              <a:rPr lang="ru-RU" dirty="0"/>
              <a:t> </a:t>
            </a:r>
            <a:r>
              <a:rPr lang="ru-RU" dirty="0" err="1"/>
              <a:t>сатушы</a:t>
            </a:r>
            <a:r>
              <a:rPr lang="ru-RU" dirty="0"/>
              <a:t> </a:t>
            </a:r>
            <a:r>
              <a:rPr lang="ru-RU" dirty="0" err="1"/>
              <a:t>емес</a:t>
            </a:r>
            <a:r>
              <a:rPr lang="ru-RU" dirty="0"/>
              <a:t>, </a:t>
            </a:r>
            <a:r>
              <a:rPr lang="ru-RU" dirty="0" err="1"/>
              <a:t>сатып</a:t>
            </a:r>
            <a:r>
              <a:rPr lang="ru-RU" dirty="0"/>
              <a:t> </a:t>
            </a:r>
            <a:r>
              <a:rPr lang="ru-RU" dirty="0" err="1"/>
              <a:t>алушы</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3708314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lstStyle/>
          <a:p>
            <a:r>
              <a:rPr lang="ru-RU" b="1" dirty="0" err="1"/>
              <a:t>Қосылған</a:t>
            </a:r>
            <a:r>
              <a:rPr lang="ru-RU" b="1" dirty="0"/>
              <a:t> </a:t>
            </a:r>
            <a:r>
              <a:rPr lang="ru-RU" b="1" dirty="0" err="1"/>
              <a:t>құн</a:t>
            </a:r>
            <a:r>
              <a:rPr lang="ru-RU" b="1" dirty="0"/>
              <a:t> </a:t>
            </a:r>
            <a:r>
              <a:rPr lang="ru-RU" b="1" dirty="0" err="1"/>
              <a:t>салығы</a:t>
            </a:r>
            <a:r>
              <a:rPr lang="ru-RU" b="1" dirty="0"/>
              <a:t> </a:t>
            </a:r>
            <a:r>
              <a:rPr lang="ru-RU" b="1" dirty="0" err="1"/>
              <a:t>дегеніміз</a:t>
            </a:r>
            <a:r>
              <a:rPr lang="ru-RU" b="1" dirty="0"/>
              <a:t> </a:t>
            </a:r>
            <a:r>
              <a:rPr lang="ru-RU" dirty="0"/>
              <a:t>– </a:t>
            </a:r>
            <a:r>
              <a:rPr lang="ru-RU" dirty="0" err="1"/>
              <a:t>тауарларды</a:t>
            </a:r>
            <a:r>
              <a:rPr lang="ru-RU" dirty="0"/>
              <a:t> (</a:t>
            </a:r>
            <a:r>
              <a:rPr lang="ru-RU" dirty="0" err="1"/>
              <a:t>жумыстарды</a:t>
            </a:r>
            <a:r>
              <a:rPr lang="ru-RU" dirty="0"/>
              <a:t> </a:t>
            </a:r>
            <a:r>
              <a:rPr lang="ru-RU" dirty="0" err="1"/>
              <a:t>қызмет</a:t>
            </a:r>
            <a:r>
              <a:rPr lang="ru-RU" dirty="0"/>
              <a:t> </a:t>
            </a:r>
            <a:r>
              <a:rPr lang="ru-RU" dirty="0" err="1"/>
              <a:t>көрсетулерді</a:t>
            </a:r>
            <a:r>
              <a:rPr lang="ru-RU" dirty="0"/>
              <a:t>) </a:t>
            </a:r>
            <a:r>
              <a:rPr lang="ru-RU" dirty="0" err="1"/>
              <a:t>өндіру</a:t>
            </a:r>
            <a:r>
              <a:rPr lang="ru-RU" dirty="0"/>
              <a:t> </a:t>
            </a:r>
            <a:r>
              <a:rPr lang="ru-RU" dirty="0" err="1"/>
              <a:t>және</a:t>
            </a:r>
            <a:r>
              <a:rPr lang="ru-RU" dirty="0"/>
              <a:t> </a:t>
            </a:r>
            <a:r>
              <a:rPr lang="ru-RU" dirty="0" err="1"/>
              <a:t>олардың</a:t>
            </a:r>
            <a:r>
              <a:rPr lang="ru-RU" dirty="0"/>
              <a:t> </a:t>
            </a:r>
            <a:r>
              <a:rPr lang="ru-RU" dirty="0" err="1"/>
              <a:t>айналысы</a:t>
            </a:r>
            <a:r>
              <a:rPr lang="ru-RU" dirty="0"/>
              <a:t> </a:t>
            </a:r>
            <a:r>
              <a:rPr lang="ru-RU" dirty="0" err="1"/>
              <a:t>процесінде</a:t>
            </a:r>
            <a:r>
              <a:rPr lang="ru-RU" dirty="0"/>
              <a:t> </a:t>
            </a:r>
            <a:r>
              <a:rPr lang="ru-RU" dirty="0" err="1"/>
              <a:t>қосылған</a:t>
            </a:r>
            <a:r>
              <a:rPr lang="ru-RU" dirty="0"/>
              <a:t>, </a:t>
            </a:r>
            <a:r>
              <a:rPr lang="ru-RU" dirty="0" err="1"/>
              <a:t>оларды</a:t>
            </a:r>
            <a:r>
              <a:rPr lang="ru-RU" dirty="0"/>
              <a:t> </a:t>
            </a:r>
            <a:r>
              <a:rPr lang="ru-RU" dirty="0" err="1"/>
              <a:t>өткізу</a:t>
            </a:r>
            <a:r>
              <a:rPr lang="ru-RU" dirty="0"/>
              <a:t> </a:t>
            </a:r>
            <a:r>
              <a:rPr lang="ru-RU" dirty="0" err="1"/>
              <a:t>бойынша</a:t>
            </a:r>
            <a:r>
              <a:rPr lang="ru-RU" dirty="0"/>
              <a:t> </a:t>
            </a:r>
            <a:r>
              <a:rPr lang="ru-RU" dirty="0" err="1"/>
              <a:t>салық</a:t>
            </a:r>
            <a:r>
              <a:rPr lang="ru-RU" dirty="0"/>
              <a:t> </a:t>
            </a:r>
            <a:r>
              <a:rPr lang="ru-RU" dirty="0" err="1"/>
              <a:t>салынатын</a:t>
            </a:r>
            <a:r>
              <a:rPr lang="ru-RU" dirty="0"/>
              <a:t> </a:t>
            </a:r>
            <a:r>
              <a:rPr lang="ru-RU" dirty="0" err="1"/>
              <a:t>айналым</a:t>
            </a:r>
            <a:r>
              <a:rPr lang="ru-RU" dirty="0"/>
              <a:t> </a:t>
            </a:r>
            <a:r>
              <a:rPr lang="ru-RU" dirty="0" err="1"/>
              <a:t>құнының</a:t>
            </a:r>
            <a:r>
              <a:rPr lang="ru-RU" dirty="0"/>
              <a:t> </a:t>
            </a:r>
            <a:r>
              <a:rPr lang="ru-RU" dirty="0" err="1"/>
              <a:t>бір</a:t>
            </a:r>
            <a:r>
              <a:rPr lang="ru-RU" dirty="0"/>
              <a:t> </a:t>
            </a:r>
            <a:r>
              <a:rPr lang="ru-RU" dirty="0" err="1"/>
              <a:t>бөлігін</a:t>
            </a:r>
            <a:r>
              <a:rPr lang="ru-RU" dirty="0"/>
              <a:t> </a:t>
            </a:r>
            <a:r>
              <a:rPr lang="ru-RU" dirty="0" err="1"/>
              <a:t>б</a:t>
            </a:r>
            <a:r>
              <a:rPr lang="ru-RU" dirty="0" err="1" smtClean="0"/>
              <a:t>юджетке</a:t>
            </a:r>
            <a:r>
              <a:rPr lang="ru-RU" dirty="0" smtClean="0"/>
              <a:t> </a:t>
            </a:r>
            <a:r>
              <a:rPr lang="ru-RU" dirty="0" err="1"/>
              <a:t>аудару</a:t>
            </a:r>
            <a:r>
              <a:rPr lang="ru-RU" dirty="0"/>
              <a:t>, </a:t>
            </a:r>
            <a:r>
              <a:rPr lang="ru-RU" dirty="0" err="1"/>
              <a:t>сондай-ақ</a:t>
            </a:r>
            <a:r>
              <a:rPr lang="ru-RU" dirty="0"/>
              <a:t> </a:t>
            </a:r>
            <a:r>
              <a:rPr lang="ru-RU" dirty="0" err="1"/>
              <a:t>Қазақстан</a:t>
            </a:r>
            <a:r>
              <a:rPr lang="ru-RU" dirty="0"/>
              <a:t> </a:t>
            </a:r>
            <a:r>
              <a:rPr lang="ru-RU" dirty="0" err="1"/>
              <a:t>Республикасының</a:t>
            </a:r>
            <a:r>
              <a:rPr lang="ru-RU" dirty="0"/>
              <a:t> </a:t>
            </a:r>
            <a:r>
              <a:rPr lang="ru-RU" dirty="0" err="1"/>
              <a:t>аумағындағы</a:t>
            </a:r>
            <a:r>
              <a:rPr lang="ru-RU" dirty="0"/>
              <a:t> </a:t>
            </a:r>
            <a:r>
              <a:rPr lang="ru-RU" dirty="0" err="1"/>
              <a:t>тауарлар</a:t>
            </a:r>
            <a:r>
              <a:rPr lang="ru-RU" dirty="0"/>
              <a:t> импорты </a:t>
            </a:r>
            <a:r>
              <a:rPr lang="ru-RU" dirty="0" err="1"/>
              <a:t>кезіндегі</a:t>
            </a:r>
            <a:r>
              <a:rPr lang="ru-RU" dirty="0"/>
              <a:t> </a:t>
            </a:r>
            <a:r>
              <a:rPr lang="ru-RU" dirty="0" err="1"/>
              <a:t>аударым</a:t>
            </a:r>
            <a:r>
              <a:rPr lang="ru-RU" dirty="0"/>
              <a:t>.</a:t>
            </a:r>
            <a:endParaRPr lang="ru-RU" dirty="0"/>
          </a:p>
        </p:txBody>
      </p:sp>
    </p:spTree>
    <p:extLst>
      <p:ext uri="{BB962C8B-B14F-4D97-AF65-F5344CB8AC3E}">
        <p14:creationId xmlns:p14="http://schemas.microsoft.com/office/powerpoint/2010/main" val="292009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t>Мыналар қосылған құн салығын төлеушiлер болып табылады:</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534339626"/>
              </p:ext>
            </p:extLst>
          </p:nvPr>
        </p:nvGraphicFramePr>
        <p:xfrm>
          <a:off x="457200" y="1600200"/>
          <a:ext cx="8229600" cy="4206240"/>
        </p:xfrm>
        <a:graphic>
          <a:graphicData uri="http://schemas.openxmlformats.org/drawingml/2006/table">
            <a:tbl>
              <a:tblPr firstRow="1" bandRow="1">
                <a:tableStyleId>{5C22544A-7EE6-4342-B048-85BDC9FD1C3A}</a:tableStyleId>
              </a:tblPr>
              <a:tblGrid>
                <a:gridCol w="8229600"/>
              </a:tblGrid>
              <a:tr h="370840">
                <a:tc>
                  <a:txBody>
                    <a:bodyPr/>
                    <a:lstStyle/>
                    <a:p>
                      <a:r>
                        <a:rPr lang="kk-KZ" dirty="0" smtClean="0"/>
                        <a:t>1. 1) Қазақстан Республикасында қосылған құн салығы бойынша тіркеу есебіне қою жүргізілген мынадай тұлғалар: </a:t>
                      </a:r>
                      <a:endParaRPr lang="ru-RU" dirty="0" smtClean="0"/>
                    </a:p>
                    <a:p>
                      <a:r>
                        <a:rPr lang="kk-KZ" dirty="0" smtClean="0"/>
                        <a:t>дара кәсiпкерлер;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мемлекеттiк мекемелердi және орта білім беретін мемлекеттік оқу орындарын қоспағанда, резидент-заңды тұлғалар;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Қазақстан Республикасында қызметiн құрылымдық бөлімше арқылы жүзеге асыратын бейрезиденттер;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2) Еуразиялық экономикалық одақтың кеден заңнамасына және (немесе) Қазақстан Республикасының кеден заңнамасына сәйкес Қазақстан Республикасының аумағына тауарларды импорттайтын тұлғалар. </a:t>
                      </a:r>
                      <a:endParaRPr lang="ru-RU" dirty="0" smtClean="0"/>
                    </a:p>
                    <a:p>
                      <a:endParaRPr lang="ru-RU" dirty="0"/>
                    </a:p>
                  </a:txBody>
                  <a:tcPr/>
                </a:tc>
              </a:tr>
            </a:tbl>
          </a:graphicData>
        </a:graphic>
      </p:graphicFrame>
    </p:spTree>
    <p:extLst>
      <p:ext uri="{BB962C8B-B14F-4D97-AF65-F5344CB8AC3E}">
        <p14:creationId xmlns:p14="http://schemas.microsoft.com/office/powerpoint/2010/main" val="1771718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Салық салу объектілері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07506907"/>
              </p:ext>
            </p:extLst>
          </p:nvPr>
        </p:nvGraphicFramePr>
        <p:xfrm>
          <a:off x="457200" y="1600200"/>
          <a:ext cx="8229600" cy="2021840"/>
        </p:xfrm>
        <a:graphic>
          <a:graphicData uri="http://schemas.openxmlformats.org/drawingml/2006/table">
            <a:tbl>
              <a:tblPr firstRow="1" bandRow="1">
                <a:tableStyleId>{5C22544A-7EE6-4342-B048-85BDC9FD1C3A}</a:tableStyleId>
              </a:tblPr>
              <a:tblGrid>
                <a:gridCol w="82296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Мыналар қосылған құн салығы салынатын объектілер болып табылады: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 </a:t>
                      </a:r>
                      <a:r>
                        <a:rPr lang="ru-RU" dirty="0" err="1" smtClean="0"/>
                        <a:t>салық</a:t>
                      </a:r>
                      <a:r>
                        <a:rPr lang="ru-RU" dirty="0" smtClean="0"/>
                        <a:t> </a:t>
                      </a:r>
                      <a:r>
                        <a:rPr lang="ru-RU" dirty="0" err="1" smtClean="0"/>
                        <a:t>салынатын</a:t>
                      </a:r>
                      <a:r>
                        <a:rPr lang="ru-RU" dirty="0" smtClean="0"/>
                        <a:t> </a:t>
                      </a:r>
                      <a:r>
                        <a:rPr lang="ru-RU" dirty="0" err="1" smtClean="0"/>
                        <a:t>айналым</a:t>
                      </a:r>
                      <a:r>
                        <a:rPr lang="ru-RU" dirty="0" smtClean="0"/>
                        <a:t>; </a:t>
                      </a:r>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a:t>
                      </a:r>
                      <a:r>
                        <a:rPr lang="ru-RU" dirty="0" err="1" smtClean="0"/>
                        <a:t>салық</a:t>
                      </a:r>
                      <a:r>
                        <a:rPr lang="ru-RU" dirty="0" smtClean="0"/>
                        <a:t> </a:t>
                      </a:r>
                      <a:r>
                        <a:rPr lang="ru-RU" dirty="0" err="1" smtClean="0"/>
                        <a:t>салынатын</a:t>
                      </a:r>
                      <a:r>
                        <a:rPr lang="ru-RU" dirty="0" smtClean="0"/>
                        <a:t> импорт.</a:t>
                      </a:r>
                    </a:p>
                  </a:txBody>
                  <a:tcPr/>
                </a:tc>
              </a:tr>
              <a:tr h="370840">
                <a:tc>
                  <a:txBody>
                    <a:bodyPr/>
                    <a:lstStyle/>
                    <a:p>
                      <a:endParaRPr lang="ru-RU"/>
                    </a:p>
                  </a:txBody>
                  <a:tcPr/>
                </a:tc>
              </a:tr>
            </a:tbl>
          </a:graphicData>
        </a:graphic>
      </p:graphicFrame>
    </p:spTree>
    <p:extLst>
      <p:ext uri="{BB962C8B-B14F-4D97-AF65-F5344CB8AC3E}">
        <p14:creationId xmlns:p14="http://schemas.microsoft.com/office/powerpoint/2010/main" val="40504569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266</TotalTime>
  <Words>1739</Words>
  <Application>Microsoft Office PowerPoint</Application>
  <PresentationFormat>Экран (4:3)</PresentationFormat>
  <Paragraphs>113</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Дәрістің мақсаты</vt:lpstr>
      <vt:lpstr>Дәрістің жоспары</vt:lpstr>
      <vt:lpstr>ҚҚС мәні мен қажеттілігі</vt:lpstr>
      <vt:lpstr>ҚҚС мәні мен қажеттілігі</vt:lpstr>
      <vt:lpstr>Презентация PowerPoint</vt:lpstr>
      <vt:lpstr>Презентация PowerPoint</vt:lpstr>
      <vt:lpstr>Мыналар қосылған құн салығын төлеушiлер болып табылады:</vt:lpstr>
      <vt:lpstr>Салық салу объектілері </vt:lpstr>
      <vt:lpstr>Презентация PowerPoint</vt:lpstr>
      <vt:lpstr>ҚҚС-ты есептеу механизмі</vt:lpstr>
      <vt:lpstr>Презентация PowerPoint</vt:lpstr>
      <vt:lpstr>Салық салу объектісі болып банктің мынадай операциялары танылады:</vt:lpstr>
      <vt:lpstr>Презентация PowerPoint</vt:lpstr>
      <vt:lpstr>Қосылған құн салығынан босатылған, тауарларды,                 жұмыстарды, көрсетілетін қызметтерді өткізу бойынша айналымдар </vt:lpstr>
      <vt:lpstr>Презентация PowerPoint</vt:lpstr>
      <vt:lpstr>Презентация PowerPoint</vt:lpstr>
      <vt:lpstr>Салық төлеушілер ҚҚС бойынша декларацияны, 300.00 нысанын әрбір салық кезеңі үшін есепті кезеңнен кейінгі екінші айдың 15-іне дейін табыс етеді.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21</cp:revision>
  <dcterms:created xsi:type="dcterms:W3CDTF">2021-10-27T13:33:59Z</dcterms:created>
  <dcterms:modified xsi:type="dcterms:W3CDTF">2021-10-28T10:51:07Z</dcterms:modified>
</cp:coreProperties>
</file>